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7" r:id="rId5"/>
  </p:sldMasterIdLst>
  <p:notesMasterIdLst>
    <p:notesMasterId r:id="rId49"/>
  </p:notesMasterIdLst>
  <p:sldIdLst>
    <p:sldId id="1834" r:id="rId6"/>
    <p:sldId id="895" r:id="rId7"/>
    <p:sldId id="1720" r:id="rId8"/>
    <p:sldId id="1794" r:id="rId9"/>
    <p:sldId id="1804" r:id="rId10"/>
    <p:sldId id="1837" r:id="rId11"/>
    <p:sldId id="1811" r:id="rId12"/>
    <p:sldId id="1813" r:id="rId13"/>
    <p:sldId id="1802" r:id="rId14"/>
    <p:sldId id="1803" r:id="rId15"/>
    <p:sldId id="1814" r:id="rId16"/>
    <p:sldId id="1805" r:id="rId17"/>
    <p:sldId id="1831" r:id="rId18"/>
    <p:sldId id="1841" r:id="rId19"/>
    <p:sldId id="1809" r:id="rId20"/>
    <p:sldId id="1823" r:id="rId21"/>
    <p:sldId id="1822" r:id="rId22"/>
    <p:sldId id="1825" r:id="rId23"/>
    <p:sldId id="1824" r:id="rId24"/>
    <p:sldId id="1833" r:id="rId25"/>
    <p:sldId id="1819" r:id="rId26"/>
    <p:sldId id="1844" r:id="rId27"/>
    <p:sldId id="1830" r:id="rId28"/>
    <p:sldId id="1832" r:id="rId29"/>
    <p:sldId id="1835" r:id="rId30"/>
    <p:sldId id="1829" r:id="rId31"/>
    <p:sldId id="1815" r:id="rId32"/>
    <p:sldId id="1806" r:id="rId33"/>
    <p:sldId id="1840" r:id="rId34"/>
    <p:sldId id="1812" r:id="rId35"/>
    <p:sldId id="1838" r:id="rId36"/>
    <p:sldId id="1839" r:id="rId37"/>
    <p:sldId id="1836" r:id="rId38"/>
    <p:sldId id="1745" r:id="rId39"/>
    <p:sldId id="1743" r:id="rId40"/>
    <p:sldId id="1747" r:id="rId41"/>
    <p:sldId id="1730" r:id="rId42"/>
    <p:sldId id="1742" r:id="rId43"/>
    <p:sldId id="1816" r:id="rId44"/>
    <p:sldId id="1808" r:id="rId45"/>
    <p:sldId id="1810" r:id="rId46"/>
    <p:sldId id="1818" r:id="rId47"/>
    <p:sldId id="1734" r:id="rId48"/>
  </p:sldIdLst>
  <p:sldSz cx="12192000" cy="6858000"/>
  <p:notesSz cx="6735763" cy="98663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1C8F18-E4B1-9B70-EBFB-D516A82B23A7}" name="Simone Gentilini" initials="SG" userId="S::simone.gentilini@eea.europa.eu::235145fe-7702-4634-8095-2a24269f7c31" providerId="AD"/>
  <p188:author id="{966636FF-4123-6ABD-7001-D782660CE024}" name="Kati Mattern" initials="KM" userId="S::Kati.Mattern@eea.europa.eu::982b97cb-68cf-4e9c-9aba-dca1c5b4a3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73"/>
    <a:srgbClr val="3B305B"/>
    <a:srgbClr val="ADA8BA"/>
    <a:srgbClr val="0076B5"/>
    <a:srgbClr val="B20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2886" y="15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7A1BC-F3FC-458E-B8BD-B12A8318CE2D}"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DK"/>
        </a:p>
      </dgm:t>
    </dgm:pt>
    <dgm:pt modelId="{9F3D1B49-A842-4D7D-9002-B10EBD4168CC}">
      <dgm:prSet phldrT="[Text]" custT="1"/>
      <dgm:spPr/>
      <dgm:t>
        <a:bodyPr/>
        <a:lstStyle/>
        <a:p>
          <a:endParaRPr lang="de-DE" sz="1200"/>
        </a:p>
        <a:p>
          <a:r>
            <a:rPr lang="de-DE" sz="1600" b="0"/>
            <a:t>2022 </a:t>
          </a:r>
        </a:p>
        <a:p>
          <a:r>
            <a:rPr lang="de-DE" sz="1600"/>
            <a:t>ETC CA Scoping paper on </a:t>
          </a:r>
          <a:r>
            <a:rPr lang="de-DE" sz="1600" err="1"/>
            <a:t>advancing</a:t>
          </a:r>
          <a:r>
            <a:rPr lang="de-DE" sz="1600"/>
            <a:t> Climate-ADAPT case studies </a:t>
          </a:r>
          <a:r>
            <a:rPr lang="de-DE" sz="1600" b="1" err="1"/>
            <a:t>towards</a:t>
          </a:r>
          <a:r>
            <a:rPr lang="de-DE" sz="1600" b="1"/>
            <a:t> best practice </a:t>
          </a:r>
          <a:endParaRPr lang="en-DK" sz="1600" b="1"/>
        </a:p>
      </dgm:t>
    </dgm:pt>
    <dgm:pt modelId="{D0AA95DA-ED7A-46D4-86EA-EE89ACEA75BB}" type="parTrans" cxnId="{296CAB8E-8060-4049-A292-0D0C4A91144B}">
      <dgm:prSet/>
      <dgm:spPr/>
      <dgm:t>
        <a:bodyPr/>
        <a:lstStyle/>
        <a:p>
          <a:endParaRPr lang="en-DK"/>
        </a:p>
      </dgm:t>
    </dgm:pt>
    <dgm:pt modelId="{7D15EEA2-B0E9-4192-864D-8B78955066C1}" type="sibTrans" cxnId="{296CAB8E-8060-4049-A292-0D0C4A91144B}">
      <dgm:prSet/>
      <dgm:spPr/>
      <dgm:t>
        <a:bodyPr/>
        <a:lstStyle/>
        <a:p>
          <a:endParaRPr lang="en-DK"/>
        </a:p>
      </dgm:t>
    </dgm:pt>
    <dgm:pt modelId="{6A0523A2-3C2F-435B-A2F7-010971388270}">
      <dgm:prSet phldrT="[Text]" custT="1"/>
      <dgm:spPr/>
      <dgm:t>
        <a:bodyPr/>
        <a:lstStyle/>
        <a:p>
          <a:r>
            <a:rPr lang="de-DE" sz="1600"/>
            <a:t>2023 </a:t>
          </a:r>
        </a:p>
        <a:p>
          <a:r>
            <a:rPr lang="de-DE" sz="1600"/>
            <a:t>EEA and ETC CA </a:t>
          </a:r>
          <a:r>
            <a:rPr lang="de-DE" sz="1600" err="1"/>
            <a:t>discussions</a:t>
          </a:r>
          <a:r>
            <a:rPr lang="de-DE" sz="1600"/>
            <a:t> on the </a:t>
          </a:r>
          <a:r>
            <a:rPr lang="de-DE" sz="1600" b="1" err="1"/>
            <a:t>limits</a:t>
          </a:r>
          <a:r>
            <a:rPr lang="de-DE" sz="1600"/>
            <a:t> of </a:t>
          </a:r>
          <a:r>
            <a:rPr lang="de-DE" sz="1600" err="1"/>
            <a:t>defining</a:t>
          </a:r>
          <a:r>
            <a:rPr lang="de-DE" sz="1600"/>
            <a:t> and </a:t>
          </a:r>
          <a:r>
            <a:rPr lang="de-DE" sz="1600" b="1"/>
            <a:t>reporting on best practice </a:t>
          </a:r>
          <a:endParaRPr lang="en-DK" sz="1600"/>
        </a:p>
      </dgm:t>
    </dgm:pt>
    <dgm:pt modelId="{281E3AAC-AC16-4379-89B4-1B57BDF938DD}" type="parTrans" cxnId="{969B48D5-E1E0-4531-8B87-F450EA3A2718}">
      <dgm:prSet/>
      <dgm:spPr/>
      <dgm:t>
        <a:bodyPr/>
        <a:lstStyle/>
        <a:p>
          <a:endParaRPr lang="en-DK"/>
        </a:p>
      </dgm:t>
    </dgm:pt>
    <dgm:pt modelId="{F85769F5-7AEB-4DB0-AEA6-0519E3FEF6DB}" type="sibTrans" cxnId="{969B48D5-E1E0-4531-8B87-F450EA3A2718}">
      <dgm:prSet/>
      <dgm:spPr/>
      <dgm:t>
        <a:bodyPr/>
        <a:lstStyle/>
        <a:p>
          <a:endParaRPr lang="en-DK"/>
        </a:p>
      </dgm:t>
    </dgm:pt>
    <dgm:pt modelId="{24EE3485-25AA-4B0A-B544-9D995A22B0ED}">
      <dgm:prSet phldrT="[Text]" custT="1"/>
      <dgm:spPr/>
      <dgm:t>
        <a:bodyPr/>
        <a:lstStyle/>
        <a:p>
          <a:r>
            <a:rPr lang="de-DE" sz="1600"/>
            <a:t>2024 </a:t>
          </a:r>
        </a:p>
        <a:p>
          <a:r>
            <a:rPr lang="de-DE" sz="1600" err="1"/>
            <a:t>Showcasing</a:t>
          </a:r>
          <a:r>
            <a:rPr lang="de-DE" sz="1600"/>
            <a:t> </a:t>
          </a:r>
          <a:r>
            <a:rPr lang="de-DE" sz="1600" b="1"/>
            <a:t>learning potential </a:t>
          </a:r>
          <a:r>
            <a:rPr lang="de-DE" sz="1600"/>
            <a:t>of Climate-ADAPT case studies  </a:t>
          </a:r>
        </a:p>
        <a:p>
          <a:r>
            <a:rPr lang="de-DE" sz="1600"/>
            <a:t> </a:t>
          </a:r>
          <a:endParaRPr lang="en-DK" sz="1600"/>
        </a:p>
      </dgm:t>
    </dgm:pt>
    <dgm:pt modelId="{EF41B34D-54B8-48C0-9DD9-77A8BA7FF07A}" type="parTrans" cxnId="{2C00F78A-9F7C-4F4B-8909-627D154DD647}">
      <dgm:prSet/>
      <dgm:spPr/>
      <dgm:t>
        <a:bodyPr/>
        <a:lstStyle/>
        <a:p>
          <a:endParaRPr lang="en-DK"/>
        </a:p>
      </dgm:t>
    </dgm:pt>
    <dgm:pt modelId="{737277F7-6A1F-41D2-B17E-1965CADBD09F}" type="sibTrans" cxnId="{2C00F78A-9F7C-4F4B-8909-627D154DD647}">
      <dgm:prSet/>
      <dgm:spPr/>
      <dgm:t>
        <a:bodyPr/>
        <a:lstStyle/>
        <a:p>
          <a:endParaRPr lang="en-DK"/>
        </a:p>
      </dgm:t>
    </dgm:pt>
    <dgm:pt modelId="{27989479-6CAE-4FCC-9308-9F281E9D62B5}" type="pres">
      <dgm:prSet presAssocID="{74A7A1BC-F3FC-458E-B8BD-B12A8318CE2D}" presName="arrowDiagram" presStyleCnt="0">
        <dgm:presLayoutVars>
          <dgm:chMax val="5"/>
          <dgm:dir/>
          <dgm:resizeHandles val="exact"/>
        </dgm:presLayoutVars>
      </dgm:prSet>
      <dgm:spPr/>
    </dgm:pt>
    <dgm:pt modelId="{A43B78D8-261B-4605-A979-ED4010221B02}" type="pres">
      <dgm:prSet presAssocID="{74A7A1BC-F3FC-458E-B8BD-B12A8318CE2D}" presName="arrow" presStyleLbl="bgShp" presStyleIdx="0" presStyleCnt="1"/>
      <dgm:spPr/>
    </dgm:pt>
    <dgm:pt modelId="{A44D7B59-EA3A-4BEF-B971-952B58886AB7}" type="pres">
      <dgm:prSet presAssocID="{74A7A1BC-F3FC-458E-B8BD-B12A8318CE2D}" presName="arrowDiagram3" presStyleCnt="0"/>
      <dgm:spPr/>
    </dgm:pt>
    <dgm:pt modelId="{BDEC064C-09B1-4E59-9167-7D66CBB3B9C0}" type="pres">
      <dgm:prSet presAssocID="{9F3D1B49-A842-4D7D-9002-B10EBD4168CC}" presName="bullet3a" presStyleLbl="node1" presStyleIdx="0" presStyleCnt="3"/>
      <dgm:spPr/>
    </dgm:pt>
    <dgm:pt modelId="{8F65D380-E564-4DCD-99A2-1BA56456041F}" type="pres">
      <dgm:prSet presAssocID="{9F3D1B49-A842-4D7D-9002-B10EBD4168CC}" presName="textBox3a" presStyleLbl="revTx" presStyleIdx="0" presStyleCnt="3">
        <dgm:presLayoutVars>
          <dgm:bulletEnabled val="1"/>
        </dgm:presLayoutVars>
      </dgm:prSet>
      <dgm:spPr/>
    </dgm:pt>
    <dgm:pt modelId="{2F0E32D7-9DF3-4AC2-AB34-CD671A7597C3}" type="pres">
      <dgm:prSet presAssocID="{6A0523A2-3C2F-435B-A2F7-010971388270}" presName="bullet3b" presStyleLbl="node1" presStyleIdx="1" presStyleCnt="3"/>
      <dgm:spPr/>
    </dgm:pt>
    <dgm:pt modelId="{FB56A1A3-2930-482A-82E2-713C2A345B6D}" type="pres">
      <dgm:prSet presAssocID="{6A0523A2-3C2F-435B-A2F7-010971388270}" presName="textBox3b" presStyleLbl="revTx" presStyleIdx="1" presStyleCnt="3">
        <dgm:presLayoutVars>
          <dgm:bulletEnabled val="1"/>
        </dgm:presLayoutVars>
      </dgm:prSet>
      <dgm:spPr/>
    </dgm:pt>
    <dgm:pt modelId="{5844786F-AEDB-4E23-AD32-DB0E3A01070C}" type="pres">
      <dgm:prSet presAssocID="{24EE3485-25AA-4B0A-B544-9D995A22B0ED}" presName="bullet3c" presStyleLbl="node1" presStyleIdx="2" presStyleCnt="3"/>
      <dgm:spPr/>
    </dgm:pt>
    <dgm:pt modelId="{1B6325BA-EEDD-403C-A736-2EFB0F1C7FC7}" type="pres">
      <dgm:prSet presAssocID="{24EE3485-25AA-4B0A-B544-9D995A22B0ED}" presName="textBox3c" presStyleLbl="revTx" presStyleIdx="2" presStyleCnt="3">
        <dgm:presLayoutVars>
          <dgm:bulletEnabled val="1"/>
        </dgm:presLayoutVars>
      </dgm:prSet>
      <dgm:spPr/>
    </dgm:pt>
  </dgm:ptLst>
  <dgm:cxnLst>
    <dgm:cxn modelId="{B9DE3846-DFCB-4F67-B774-B77EE97EBA18}" type="presOf" srcId="{9F3D1B49-A842-4D7D-9002-B10EBD4168CC}" destId="{8F65D380-E564-4DCD-99A2-1BA56456041F}" srcOrd="0" destOrd="0" presId="urn:microsoft.com/office/officeart/2005/8/layout/arrow2"/>
    <dgm:cxn modelId="{CCEABC82-4746-4342-B53E-BD60DB1D8DFC}" type="presOf" srcId="{6A0523A2-3C2F-435B-A2F7-010971388270}" destId="{FB56A1A3-2930-482A-82E2-713C2A345B6D}" srcOrd="0" destOrd="0" presId="urn:microsoft.com/office/officeart/2005/8/layout/arrow2"/>
    <dgm:cxn modelId="{2C00F78A-9F7C-4F4B-8909-627D154DD647}" srcId="{74A7A1BC-F3FC-458E-B8BD-B12A8318CE2D}" destId="{24EE3485-25AA-4B0A-B544-9D995A22B0ED}" srcOrd="2" destOrd="0" parTransId="{EF41B34D-54B8-48C0-9DD9-77A8BA7FF07A}" sibTransId="{737277F7-6A1F-41D2-B17E-1965CADBD09F}"/>
    <dgm:cxn modelId="{296CAB8E-8060-4049-A292-0D0C4A91144B}" srcId="{74A7A1BC-F3FC-458E-B8BD-B12A8318CE2D}" destId="{9F3D1B49-A842-4D7D-9002-B10EBD4168CC}" srcOrd="0" destOrd="0" parTransId="{D0AA95DA-ED7A-46D4-86EA-EE89ACEA75BB}" sibTransId="{7D15EEA2-B0E9-4192-864D-8B78955066C1}"/>
    <dgm:cxn modelId="{2AC6CA9E-896C-4F1F-9755-D5F6F52FE694}" type="presOf" srcId="{74A7A1BC-F3FC-458E-B8BD-B12A8318CE2D}" destId="{27989479-6CAE-4FCC-9308-9F281E9D62B5}" srcOrd="0" destOrd="0" presId="urn:microsoft.com/office/officeart/2005/8/layout/arrow2"/>
    <dgm:cxn modelId="{4764AEC4-2482-42F2-8C8D-3DAE3F150F67}" type="presOf" srcId="{24EE3485-25AA-4B0A-B544-9D995A22B0ED}" destId="{1B6325BA-EEDD-403C-A736-2EFB0F1C7FC7}" srcOrd="0" destOrd="0" presId="urn:microsoft.com/office/officeart/2005/8/layout/arrow2"/>
    <dgm:cxn modelId="{969B48D5-E1E0-4531-8B87-F450EA3A2718}" srcId="{74A7A1BC-F3FC-458E-B8BD-B12A8318CE2D}" destId="{6A0523A2-3C2F-435B-A2F7-010971388270}" srcOrd="1" destOrd="0" parTransId="{281E3AAC-AC16-4379-89B4-1B57BDF938DD}" sibTransId="{F85769F5-7AEB-4DB0-AEA6-0519E3FEF6DB}"/>
    <dgm:cxn modelId="{7A229471-BD28-4927-AB5D-83FB3909EBA2}" type="presParOf" srcId="{27989479-6CAE-4FCC-9308-9F281E9D62B5}" destId="{A43B78D8-261B-4605-A979-ED4010221B02}" srcOrd="0" destOrd="0" presId="urn:microsoft.com/office/officeart/2005/8/layout/arrow2"/>
    <dgm:cxn modelId="{B74D80AC-469C-40C3-AFEE-A0FBBAC58365}" type="presParOf" srcId="{27989479-6CAE-4FCC-9308-9F281E9D62B5}" destId="{A44D7B59-EA3A-4BEF-B971-952B58886AB7}" srcOrd="1" destOrd="0" presId="urn:microsoft.com/office/officeart/2005/8/layout/arrow2"/>
    <dgm:cxn modelId="{02F0E0FD-7237-4D9C-A358-8E19562CC829}" type="presParOf" srcId="{A44D7B59-EA3A-4BEF-B971-952B58886AB7}" destId="{BDEC064C-09B1-4E59-9167-7D66CBB3B9C0}" srcOrd="0" destOrd="0" presId="urn:microsoft.com/office/officeart/2005/8/layout/arrow2"/>
    <dgm:cxn modelId="{BEEBEE2E-1719-42A5-BAF1-C529BBB8AF1C}" type="presParOf" srcId="{A44D7B59-EA3A-4BEF-B971-952B58886AB7}" destId="{8F65D380-E564-4DCD-99A2-1BA56456041F}" srcOrd="1" destOrd="0" presId="urn:microsoft.com/office/officeart/2005/8/layout/arrow2"/>
    <dgm:cxn modelId="{83B79D9B-B647-496B-AFB1-046C36CFD302}" type="presParOf" srcId="{A44D7B59-EA3A-4BEF-B971-952B58886AB7}" destId="{2F0E32D7-9DF3-4AC2-AB34-CD671A7597C3}" srcOrd="2" destOrd="0" presId="urn:microsoft.com/office/officeart/2005/8/layout/arrow2"/>
    <dgm:cxn modelId="{24BACE33-089F-4EB1-BD0A-D6A5F482CC55}" type="presParOf" srcId="{A44D7B59-EA3A-4BEF-B971-952B58886AB7}" destId="{FB56A1A3-2930-482A-82E2-713C2A345B6D}" srcOrd="3" destOrd="0" presId="urn:microsoft.com/office/officeart/2005/8/layout/arrow2"/>
    <dgm:cxn modelId="{0A222365-D7EF-48A2-A27D-5C98954226E2}" type="presParOf" srcId="{A44D7B59-EA3A-4BEF-B971-952B58886AB7}" destId="{5844786F-AEDB-4E23-AD32-DB0E3A01070C}" srcOrd="4" destOrd="0" presId="urn:microsoft.com/office/officeart/2005/8/layout/arrow2"/>
    <dgm:cxn modelId="{50C620A6-9E2B-428C-9B69-C8DF8F9D659B}" type="presParOf" srcId="{A44D7B59-EA3A-4BEF-B971-952B58886AB7}" destId="{1B6325BA-EEDD-403C-A736-2EFB0F1C7FC7}"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17CFC5-B8F6-4114-9BA5-E6FA566D03EB}"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DK"/>
        </a:p>
      </dgm:t>
    </dgm:pt>
    <dgm:pt modelId="{F611B846-A5C2-4D17-87D1-35FCB1E5C5BD}">
      <dgm:prSet phldrT="[Text]" custT="1"/>
      <dgm:spPr/>
      <dgm:t>
        <a:bodyPr/>
        <a:lstStyle/>
        <a:p>
          <a:pPr algn="ctr"/>
          <a:r>
            <a:rPr lang="de-DE" sz="1800"/>
            <a:t>..</a:t>
          </a:r>
          <a:r>
            <a:rPr lang="de-DE" sz="1800" err="1"/>
            <a:t>shows</a:t>
          </a:r>
          <a:r>
            <a:rPr lang="de-DE" sz="1800"/>
            <a:t> </a:t>
          </a:r>
          <a:r>
            <a:rPr lang="de-DE" sz="1800" err="1"/>
            <a:t>how</a:t>
          </a:r>
          <a:r>
            <a:rPr lang="de-DE" sz="1800"/>
            <a:t> adaptation actions </a:t>
          </a:r>
          <a:r>
            <a:rPr lang="de-DE" sz="1800" err="1"/>
            <a:t>can</a:t>
          </a:r>
          <a:r>
            <a:rPr lang="de-DE" sz="1800"/>
            <a:t> </a:t>
          </a:r>
          <a:r>
            <a:rPr lang="de-DE" sz="1800" err="1"/>
            <a:t>be</a:t>
          </a:r>
          <a:r>
            <a:rPr lang="de-DE" sz="1800"/>
            <a:t> </a:t>
          </a:r>
          <a:r>
            <a:rPr lang="de-DE" sz="1800" err="1"/>
            <a:t>enabled</a:t>
          </a:r>
          <a:r>
            <a:rPr lang="de-DE" sz="1800"/>
            <a:t>, </a:t>
          </a:r>
          <a:r>
            <a:rPr lang="de-DE" sz="1800" err="1"/>
            <a:t>planned</a:t>
          </a:r>
          <a:r>
            <a:rPr lang="de-DE" sz="1800"/>
            <a:t> and </a:t>
          </a:r>
          <a:r>
            <a:rPr lang="de-DE" sz="1800" err="1"/>
            <a:t>implemented</a:t>
          </a:r>
          <a:endParaRPr lang="de-DE" sz="1800"/>
        </a:p>
        <a:p>
          <a:pPr algn="ctr"/>
          <a:endParaRPr lang="en-DK" sz="1800"/>
        </a:p>
      </dgm:t>
    </dgm:pt>
    <dgm:pt modelId="{5B394C68-6C63-4EF3-8B79-3CDADD011FE4}" type="parTrans" cxnId="{F2073D2B-A77C-4A84-9E7D-BC3D17183836}">
      <dgm:prSet/>
      <dgm:spPr/>
      <dgm:t>
        <a:bodyPr/>
        <a:lstStyle/>
        <a:p>
          <a:endParaRPr lang="en-DK"/>
        </a:p>
      </dgm:t>
    </dgm:pt>
    <dgm:pt modelId="{FF87DEA6-A280-45B9-9B99-691CB770FF54}" type="sibTrans" cxnId="{F2073D2B-A77C-4A84-9E7D-BC3D17183836}">
      <dgm:prSet/>
      <dgm:spPr/>
      <dgm:t>
        <a:bodyPr/>
        <a:lstStyle/>
        <a:p>
          <a:endParaRPr lang="en-DK"/>
        </a:p>
      </dgm:t>
    </dgm:pt>
    <dgm:pt modelId="{A479FF68-AE43-492D-A3B6-565137874319}">
      <dgm:prSet phldrT="[Text]" custT="1"/>
      <dgm:spPr/>
      <dgm:t>
        <a:bodyPr/>
        <a:lstStyle/>
        <a:p>
          <a:r>
            <a:rPr lang="de-DE" sz="1800"/>
            <a:t>…</a:t>
          </a:r>
          <a:r>
            <a:rPr lang="de-DE" sz="1800" err="1"/>
            <a:t>provides</a:t>
          </a:r>
          <a:r>
            <a:rPr lang="de-DE" sz="1800"/>
            <a:t> </a:t>
          </a:r>
          <a:r>
            <a:rPr lang="de-DE" sz="1800" err="1"/>
            <a:t>examples</a:t>
          </a:r>
          <a:r>
            <a:rPr lang="de-DE" sz="1800"/>
            <a:t> </a:t>
          </a:r>
          <a:r>
            <a:rPr lang="en-US" sz="1800"/>
            <a:t>applicable at different governance levels and policy sectors across European countries </a:t>
          </a:r>
          <a:r>
            <a:rPr lang="de-DE" sz="1800"/>
            <a:t>and </a:t>
          </a:r>
          <a:r>
            <a:rPr lang="de-DE" sz="1800" err="1"/>
            <a:t>using</a:t>
          </a:r>
          <a:r>
            <a:rPr lang="de-DE" sz="1800"/>
            <a:t> various adaptation </a:t>
          </a:r>
          <a:r>
            <a:rPr lang="de-DE" sz="1800" err="1"/>
            <a:t>measures</a:t>
          </a:r>
          <a:endParaRPr lang="de-DE" sz="1800"/>
        </a:p>
        <a:p>
          <a:r>
            <a:rPr lang="de-DE" sz="1800"/>
            <a:t> </a:t>
          </a:r>
          <a:endParaRPr lang="en-DK" sz="1800"/>
        </a:p>
      </dgm:t>
    </dgm:pt>
    <dgm:pt modelId="{664BA89A-C739-4473-8A8A-78A49FF43009}" type="parTrans" cxnId="{A0A531E6-EBA5-4357-986A-D6D84994759F}">
      <dgm:prSet/>
      <dgm:spPr/>
      <dgm:t>
        <a:bodyPr/>
        <a:lstStyle/>
        <a:p>
          <a:endParaRPr lang="en-DK"/>
        </a:p>
      </dgm:t>
    </dgm:pt>
    <dgm:pt modelId="{5AB0CB92-1CE7-453C-9B32-47B3B3D46C03}" type="sibTrans" cxnId="{A0A531E6-EBA5-4357-986A-D6D84994759F}">
      <dgm:prSet/>
      <dgm:spPr/>
      <dgm:t>
        <a:bodyPr/>
        <a:lstStyle/>
        <a:p>
          <a:endParaRPr lang="en-DK"/>
        </a:p>
      </dgm:t>
    </dgm:pt>
    <dgm:pt modelId="{CE2A7F7C-C97A-4297-B3FA-6CEF0EF87E56}">
      <dgm:prSet phldrT="[Text]" custT="1"/>
      <dgm:spPr/>
      <dgm:t>
        <a:bodyPr/>
        <a:lstStyle/>
        <a:p>
          <a:r>
            <a:rPr lang="de-DE" sz="1800"/>
            <a:t>…</a:t>
          </a:r>
          <a:r>
            <a:rPr lang="de-DE" sz="1800" err="1"/>
            <a:t>highlights</a:t>
          </a:r>
          <a:r>
            <a:rPr lang="de-DE" sz="1800"/>
            <a:t> learning </a:t>
          </a:r>
          <a:r>
            <a:rPr lang="de-DE" sz="1800" err="1"/>
            <a:t>opportunities</a:t>
          </a:r>
          <a:r>
            <a:rPr lang="de-DE" sz="1800"/>
            <a:t> on </a:t>
          </a:r>
          <a:r>
            <a:rPr lang="de-DE" sz="1800" err="1"/>
            <a:t>co-benefits</a:t>
          </a:r>
          <a:r>
            <a:rPr lang="de-DE" sz="1800"/>
            <a:t> and trade-offs, </a:t>
          </a:r>
          <a:r>
            <a:rPr lang="de-DE" sz="1800" err="1"/>
            <a:t>replication</a:t>
          </a:r>
          <a:r>
            <a:rPr lang="de-DE" sz="1800"/>
            <a:t> and </a:t>
          </a:r>
          <a:r>
            <a:rPr lang="de-DE" sz="1800" err="1"/>
            <a:t>upscaling</a:t>
          </a:r>
          <a:r>
            <a:rPr lang="de-DE" sz="1800"/>
            <a:t> of solutions</a:t>
          </a:r>
          <a:endParaRPr lang="en-DK" sz="1800"/>
        </a:p>
      </dgm:t>
    </dgm:pt>
    <dgm:pt modelId="{5EF48EAA-341D-49BE-BD8B-4EE17BB3F3FC}" type="parTrans" cxnId="{EAAD6BC2-F7C0-4769-AE93-234A4F8B4E82}">
      <dgm:prSet/>
      <dgm:spPr/>
      <dgm:t>
        <a:bodyPr/>
        <a:lstStyle/>
        <a:p>
          <a:endParaRPr lang="en-DK"/>
        </a:p>
      </dgm:t>
    </dgm:pt>
    <dgm:pt modelId="{A4655EE7-0483-4548-B1B0-D225A24A7940}" type="sibTrans" cxnId="{EAAD6BC2-F7C0-4769-AE93-234A4F8B4E82}">
      <dgm:prSet/>
      <dgm:spPr/>
      <dgm:t>
        <a:bodyPr/>
        <a:lstStyle/>
        <a:p>
          <a:endParaRPr lang="en-DK"/>
        </a:p>
      </dgm:t>
    </dgm:pt>
    <dgm:pt modelId="{D2030651-6F3F-4940-886D-5F6032D29945}" type="pres">
      <dgm:prSet presAssocID="{FC17CFC5-B8F6-4114-9BA5-E6FA566D03EB}" presName="Name0" presStyleCnt="0">
        <dgm:presLayoutVars>
          <dgm:dir/>
          <dgm:resizeHandles val="exact"/>
        </dgm:presLayoutVars>
      </dgm:prSet>
      <dgm:spPr/>
    </dgm:pt>
    <dgm:pt modelId="{69421CB3-1ACA-40FA-A638-5F43F886C809}" type="pres">
      <dgm:prSet presAssocID="{FC17CFC5-B8F6-4114-9BA5-E6FA566D03EB}" presName="bkgdShp" presStyleLbl="alignAccFollowNode1" presStyleIdx="0" presStyleCnt="1" custLinFactNeighborX="-1448"/>
      <dgm:spPr/>
    </dgm:pt>
    <dgm:pt modelId="{B49EC187-C67A-4863-85BC-A7C45CA04F8E}" type="pres">
      <dgm:prSet presAssocID="{FC17CFC5-B8F6-4114-9BA5-E6FA566D03EB}" presName="linComp" presStyleCnt="0"/>
      <dgm:spPr/>
    </dgm:pt>
    <dgm:pt modelId="{DEACFEE4-0D3A-4417-8C80-B76415E62FA4}" type="pres">
      <dgm:prSet presAssocID="{F611B846-A5C2-4D17-87D1-35FCB1E5C5BD}" presName="compNode" presStyleCnt="0"/>
      <dgm:spPr/>
    </dgm:pt>
    <dgm:pt modelId="{60CD640F-DEF7-492A-9FC3-3750A89DE8F1}" type="pres">
      <dgm:prSet presAssocID="{F611B846-A5C2-4D17-87D1-35FCB1E5C5BD}" presName="node" presStyleLbl="node1" presStyleIdx="0" presStyleCnt="3">
        <dgm:presLayoutVars>
          <dgm:bulletEnabled val="1"/>
        </dgm:presLayoutVars>
      </dgm:prSet>
      <dgm:spPr/>
    </dgm:pt>
    <dgm:pt modelId="{81A6C90A-EECB-44A7-87A6-AE552F5328D8}" type="pres">
      <dgm:prSet presAssocID="{F611B846-A5C2-4D17-87D1-35FCB1E5C5BD}" presName="invisiNode" presStyleLbl="node1" presStyleIdx="0" presStyleCnt="3"/>
      <dgm:spPr/>
    </dgm:pt>
    <dgm:pt modelId="{79991CD2-7A29-405E-B0F0-80DE5609A880}" type="pres">
      <dgm:prSet presAssocID="{F611B846-A5C2-4D17-87D1-35FCB1E5C5BD}" presName="imagNode" presStyleLbl="fgImgPlace1" presStyleIdx="0" presStyleCnt="3"/>
      <dgm:spPr>
        <a:blipFill rotWithShape="1">
          <a:blip xmlns:r="http://schemas.openxmlformats.org/officeDocument/2006/relationships" r:embed="rId1"/>
          <a:srcRect/>
          <a:stretch>
            <a:fillRect l="-17000" r="-17000"/>
          </a:stretch>
        </a:blipFill>
      </dgm:spPr>
    </dgm:pt>
    <dgm:pt modelId="{A551CEA1-7117-403C-9443-41E86D0C9521}" type="pres">
      <dgm:prSet presAssocID="{FF87DEA6-A280-45B9-9B99-691CB770FF54}" presName="sibTrans" presStyleLbl="sibTrans2D1" presStyleIdx="0" presStyleCnt="0"/>
      <dgm:spPr/>
    </dgm:pt>
    <dgm:pt modelId="{0304A07B-91B3-4518-AAE1-9745C327319A}" type="pres">
      <dgm:prSet presAssocID="{A479FF68-AE43-492D-A3B6-565137874319}" presName="compNode" presStyleCnt="0"/>
      <dgm:spPr/>
    </dgm:pt>
    <dgm:pt modelId="{D036FE32-3C50-41CB-B3F2-4D927C9F1D72}" type="pres">
      <dgm:prSet presAssocID="{A479FF68-AE43-492D-A3B6-565137874319}" presName="node" presStyleLbl="node1" presStyleIdx="1" presStyleCnt="3">
        <dgm:presLayoutVars>
          <dgm:bulletEnabled val="1"/>
        </dgm:presLayoutVars>
      </dgm:prSet>
      <dgm:spPr/>
    </dgm:pt>
    <dgm:pt modelId="{DB16549F-4AA2-45A5-9BC1-B16727E7F350}" type="pres">
      <dgm:prSet presAssocID="{A479FF68-AE43-492D-A3B6-565137874319}" presName="invisiNode" presStyleLbl="node1" presStyleIdx="1" presStyleCnt="3"/>
      <dgm:spPr/>
    </dgm:pt>
    <dgm:pt modelId="{469E4BD0-09CA-4C11-B0D6-1342B53D23CD}" type="pres">
      <dgm:prSet presAssocID="{A479FF68-AE43-492D-A3B6-565137874319}" presName="imagNode"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pt>
    <dgm:pt modelId="{F17669BA-07B3-47EA-A19D-A793C7F83658}" type="pres">
      <dgm:prSet presAssocID="{5AB0CB92-1CE7-453C-9B32-47B3B3D46C03}" presName="sibTrans" presStyleLbl="sibTrans2D1" presStyleIdx="0" presStyleCnt="0"/>
      <dgm:spPr/>
    </dgm:pt>
    <dgm:pt modelId="{F20EF83E-27C0-4DA3-8B56-1E9F6225CB77}" type="pres">
      <dgm:prSet presAssocID="{CE2A7F7C-C97A-4297-B3FA-6CEF0EF87E56}" presName="compNode" presStyleCnt="0"/>
      <dgm:spPr/>
    </dgm:pt>
    <dgm:pt modelId="{66F7A659-CA28-4DB3-B2B9-26F9B236B6EE}" type="pres">
      <dgm:prSet presAssocID="{CE2A7F7C-C97A-4297-B3FA-6CEF0EF87E56}" presName="node" presStyleLbl="node1" presStyleIdx="2" presStyleCnt="3">
        <dgm:presLayoutVars>
          <dgm:bulletEnabled val="1"/>
        </dgm:presLayoutVars>
      </dgm:prSet>
      <dgm:spPr/>
    </dgm:pt>
    <dgm:pt modelId="{AAC65BC9-0E25-4517-B2B4-6DEC0E7DB702}" type="pres">
      <dgm:prSet presAssocID="{CE2A7F7C-C97A-4297-B3FA-6CEF0EF87E56}" presName="invisiNode" presStyleLbl="node1" presStyleIdx="2" presStyleCnt="3"/>
      <dgm:spPr/>
    </dgm:pt>
    <dgm:pt modelId="{2E978316-1DB3-429A-BA13-C6B15B7C833A}" type="pres">
      <dgm:prSet presAssocID="{CE2A7F7C-C97A-4297-B3FA-6CEF0EF87E56}"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Lst>
  <dgm:cxnLst>
    <dgm:cxn modelId="{F2073D2B-A77C-4A84-9E7D-BC3D17183836}" srcId="{FC17CFC5-B8F6-4114-9BA5-E6FA566D03EB}" destId="{F611B846-A5C2-4D17-87D1-35FCB1E5C5BD}" srcOrd="0" destOrd="0" parTransId="{5B394C68-6C63-4EF3-8B79-3CDADD011FE4}" sibTransId="{FF87DEA6-A280-45B9-9B99-691CB770FF54}"/>
    <dgm:cxn modelId="{16AC1B42-8807-40A3-B6B7-2603C1618A3C}" type="presOf" srcId="{F611B846-A5C2-4D17-87D1-35FCB1E5C5BD}" destId="{60CD640F-DEF7-492A-9FC3-3750A89DE8F1}" srcOrd="0" destOrd="0" presId="urn:microsoft.com/office/officeart/2005/8/layout/pList2"/>
    <dgm:cxn modelId="{F12DA64C-1B9A-4F49-8760-27B93500E06B}" type="presOf" srcId="{FF87DEA6-A280-45B9-9B99-691CB770FF54}" destId="{A551CEA1-7117-403C-9443-41E86D0C9521}" srcOrd="0" destOrd="0" presId="urn:microsoft.com/office/officeart/2005/8/layout/pList2"/>
    <dgm:cxn modelId="{FF30487A-E305-494D-BE80-879ED8A59E1B}" type="presOf" srcId="{5AB0CB92-1CE7-453C-9B32-47B3B3D46C03}" destId="{F17669BA-07B3-47EA-A19D-A793C7F83658}" srcOrd="0" destOrd="0" presId="urn:microsoft.com/office/officeart/2005/8/layout/pList2"/>
    <dgm:cxn modelId="{A1725292-1A1D-49F6-A923-786714737543}" type="presOf" srcId="{FC17CFC5-B8F6-4114-9BA5-E6FA566D03EB}" destId="{D2030651-6F3F-4940-886D-5F6032D29945}" srcOrd="0" destOrd="0" presId="urn:microsoft.com/office/officeart/2005/8/layout/pList2"/>
    <dgm:cxn modelId="{88F10898-697B-435C-9919-0F371408F15C}" type="presOf" srcId="{CE2A7F7C-C97A-4297-B3FA-6CEF0EF87E56}" destId="{66F7A659-CA28-4DB3-B2B9-26F9B236B6EE}" srcOrd="0" destOrd="0" presId="urn:microsoft.com/office/officeart/2005/8/layout/pList2"/>
    <dgm:cxn modelId="{EAAD6BC2-F7C0-4769-AE93-234A4F8B4E82}" srcId="{FC17CFC5-B8F6-4114-9BA5-E6FA566D03EB}" destId="{CE2A7F7C-C97A-4297-B3FA-6CEF0EF87E56}" srcOrd="2" destOrd="0" parTransId="{5EF48EAA-341D-49BE-BD8B-4EE17BB3F3FC}" sibTransId="{A4655EE7-0483-4548-B1B0-D225A24A7940}"/>
    <dgm:cxn modelId="{C4F6F9C8-A7E7-440A-8293-1067DF7AAAA1}" type="presOf" srcId="{A479FF68-AE43-492D-A3B6-565137874319}" destId="{D036FE32-3C50-41CB-B3F2-4D927C9F1D72}" srcOrd="0" destOrd="0" presId="urn:microsoft.com/office/officeart/2005/8/layout/pList2"/>
    <dgm:cxn modelId="{A0A531E6-EBA5-4357-986A-D6D84994759F}" srcId="{FC17CFC5-B8F6-4114-9BA5-E6FA566D03EB}" destId="{A479FF68-AE43-492D-A3B6-565137874319}" srcOrd="1" destOrd="0" parTransId="{664BA89A-C739-4473-8A8A-78A49FF43009}" sibTransId="{5AB0CB92-1CE7-453C-9B32-47B3B3D46C03}"/>
    <dgm:cxn modelId="{32E0C6F7-7232-493D-88D3-C8FD2F3354B0}" type="presParOf" srcId="{D2030651-6F3F-4940-886D-5F6032D29945}" destId="{69421CB3-1ACA-40FA-A638-5F43F886C809}" srcOrd="0" destOrd="0" presId="urn:microsoft.com/office/officeart/2005/8/layout/pList2"/>
    <dgm:cxn modelId="{8504D021-068E-4C07-A845-0E9EB3377E4B}" type="presParOf" srcId="{D2030651-6F3F-4940-886D-5F6032D29945}" destId="{B49EC187-C67A-4863-85BC-A7C45CA04F8E}" srcOrd="1" destOrd="0" presId="urn:microsoft.com/office/officeart/2005/8/layout/pList2"/>
    <dgm:cxn modelId="{8D0EB0DE-79FE-4530-9A00-35ADCC44A7B6}" type="presParOf" srcId="{B49EC187-C67A-4863-85BC-A7C45CA04F8E}" destId="{DEACFEE4-0D3A-4417-8C80-B76415E62FA4}" srcOrd="0" destOrd="0" presId="urn:microsoft.com/office/officeart/2005/8/layout/pList2"/>
    <dgm:cxn modelId="{60EBD3CB-D86E-4CCD-88AD-B50095050DD7}" type="presParOf" srcId="{DEACFEE4-0D3A-4417-8C80-B76415E62FA4}" destId="{60CD640F-DEF7-492A-9FC3-3750A89DE8F1}" srcOrd="0" destOrd="0" presId="urn:microsoft.com/office/officeart/2005/8/layout/pList2"/>
    <dgm:cxn modelId="{C0973239-55B6-41A2-A84A-30D80C8BF93D}" type="presParOf" srcId="{DEACFEE4-0D3A-4417-8C80-B76415E62FA4}" destId="{81A6C90A-EECB-44A7-87A6-AE552F5328D8}" srcOrd="1" destOrd="0" presId="urn:microsoft.com/office/officeart/2005/8/layout/pList2"/>
    <dgm:cxn modelId="{1F1B9348-6A61-4055-9D37-156AA1B85D86}" type="presParOf" srcId="{DEACFEE4-0D3A-4417-8C80-B76415E62FA4}" destId="{79991CD2-7A29-405E-B0F0-80DE5609A880}" srcOrd="2" destOrd="0" presId="urn:microsoft.com/office/officeart/2005/8/layout/pList2"/>
    <dgm:cxn modelId="{591659B2-61C3-4A71-9A9B-60CECDB69179}" type="presParOf" srcId="{B49EC187-C67A-4863-85BC-A7C45CA04F8E}" destId="{A551CEA1-7117-403C-9443-41E86D0C9521}" srcOrd="1" destOrd="0" presId="urn:microsoft.com/office/officeart/2005/8/layout/pList2"/>
    <dgm:cxn modelId="{024A354B-D27B-4A81-8019-707DCD6BEA4E}" type="presParOf" srcId="{B49EC187-C67A-4863-85BC-A7C45CA04F8E}" destId="{0304A07B-91B3-4518-AAE1-9745C327319A}" srcOrd="2" destOrd="0" presId="urn:microsoft.com/office/officeart/2005/8/layout/pList2"/>
    <dgm:cxn modelId="{74CC1CC5-8425-42C2-B5C3-94E42F75D449}" type="presParOf" srcId="{0304A07B-91B3-4518-AAE1-9745C327319A}" destId="{D036FE32-3C50-41CB-B3F2-4D927C9F1D72}" srcOrd="0" destOrd="0" presId="urn:microsoft.com/office/officeart/2005/8/layout/pList2"/>
    <dgm:cxn modelId="{B04ACF5E-6EF5-4EE3-8553-13534091711D}" type="presParOf" srcId="{0304A07B-91B3-4518-AAE1-9745C327319A}" destId="{DB16549F-4AA2-45A5-9BC1-B16727E7F350}" srcOrd="1" destOrd="0" presId="urn:microsoft.com/office/officeart/2005/8/layout/pList2"/>
    <dgm:cxn modelId="{2939C884-A4D4-473E-BDDC-96E22C5B2D3C}" type="presParOf" srcId="{0304A07B-91B3-4518-AAE1-9745C327319A}" destId="{469E4BD0-09CA-4C11-B0D6-1342B53D23CD}" srcOrd="2" destOrd="0" presId="urn:microsoft.com/office/officeart/2005/8/layout/pList2"/>
    <dgm:cxn modelId="{33C76D45-FA9B-4970-A24D-5AC3144721AC}" type="presParOf" srcId="{B49EC187-C67A-4863-85BC-A7C45CA04F8E}" destId="{F17669BA-07B3-47EA-A19D-A793C7F83658}" srcOrd="3" destOrd="0" presId="urn:microsoft.com/office/officeart/2005/8/layout/pList2"/>
    <dgm:cxn modelId="{C2476892-F713-4FD2-BFA2-F7DAEEA687E3}" type="presParOf" srcId="{B49EC187-C67A-4863-85BC-A7C45CA04F8E}" destId="{F20EF83E-27C0-4DA3-8B56-1E9F6225CB77}" srcOrd="4" destOrd="0" presId="urn:microsoft.com/office/officeart/2005/8/layout/pList2"/>
    <dgm:cxn modelId="{D2934754-8B4C-45BB-B216-0EB020AB0EF3}" type="presParOf" srcId="{F20EF83E-27C0-4DA3-8B56-1E9F6225CB77}" destId="{66F7A659-CA28-4DB3-B2B9-26F9B236B6EE}" srcOrd="0" destOrd="0" presId="urn:microsoft.com/office/officeart/2005/8/layout/pList2"/>
    <dgm:cxn modelId="{F3B60367-510C-4E0D-9A4D-BCABF8B67EFE}" type="presParOf" srcId="{F20EF83E-27C0-4DA3-8B56-1E9F6225CB77}" destId="{AAC65BC9-0E25-4517-B2B4-6DEC0E7DB702}" srcOrd="1" destOrd="0" presId="urn:microsoft.com/office/officeart/2005/8/layout/pList2"/>
    <dgm:cxn modelId="{BD5F1B47-C80A-4214-9F5A-A61DD642FAA2}" type="presParOf" srcId="{F20EF83E-27C0-4DA3-8B56-1E9F6225CB77}" destId="{2E978316-1DB3-429A-BA13-C6B15B7C833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B78D8-261B-4605-A979-ED4010221B02}">
      <dsp:nvSpPr>
        <dsp:cNvPr id="0" name=""/>
        <dsp:cNvSpPr/>
      </dsp:nvSpPr>
      <dsp:spPr>
        <a:xfrm>
          <a:off x="0" y="252896"/>
          <a:ext cx="7478833" cy="467427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C064C-09B1-4E59-9167-7D66CBB3B9C0}">
      <dsp:nvSpPr>
        <dsp:cNvPr id="0" name=""/>
        <dsp:cNvSpPr/>
      </dsp:nvSpPr>
      <dsp:spPr>
        <a:xfrm>
          <a:off x="949811" y="3479078"/>
          <a:ext cx="194449" cy="1944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65D380-E564-4DCD-99A2-1BA56456041F}">
      <dsp:nvSpPr>
        <dsp:cNvPr id="0" name=""/>
        <dsp:cNvSpPr/>
      </dsp:nvSpPr>
      <dsp:spPr>
        <a:xfrm>
          <a:off x="1047036" y="3576303"/>
          <a:ext cx="1742568" cy="1350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35" tIns="0" rIns="0" bIns="0" numCol="1" spcCol="1270" anchor="t" anchorCtr="0">
          <a:noAutofit/>
        </a:bodyPr>
        <a:lstStyle/>
        <a:p>
          <a:pPr marL="0" lvl="0" indent="0" algn="l" defTabSz="533400">
            <a:lnSpc>
              <a:spcPct val="90000"/>
            </a:lnSpc>
            <a:spcBef>
              <a:spcPct val="0"/>
            </a:spcBef>
            <a:spcAft>
              <a:spcPct val="35000"/>
            </a:spcAft>
            <a:buNone/>
          </a:pPr>
          <a:endParaRPr lang="de-DE" sz="1200" kern="1200"/>
        </a:p>
        <a:p>
          <a:pPr marL="0" lvl="0" indent="0" algn="l" defTabSz="533400">
            <a:lnSpc>
              <a:spcPct val="90000"/>
            </a:lnSpc>
            <a:spcBef>
              <a:spcPct val="0"/>
            </a:spcBef>
            <a:spcAft>
              <a:spcPct val="35000"/>
            </a:spcAft>
            <a:buNone/>
          </a:pPr>
          <a:r>
            <a:rPr lang="de-DE" sz="1600" b="0" kern="1200"/>
            <a:t>2022 </a:t>
          </a:r>
        </a:p>
        <a:p>
          <a:pPr marL="0" lvl="0" indent="0" algn="l" defTabSz="533400">
            <a:lnSpc>
              <a:spcPct val="90000"/>
            </a:lnSpc>
            <a:spcBef>
              <a:spcPct val="0"/>
            </a:spcBef>
            <a:spcAft>
              <a:spcPct val="35000"/>
            </a:spcAft>
            <a:buNone/>
          </a:pPr>
          <a:r>
            <a:rPr lang="de-DE" sz="1600" kern="1200"/>
            <a:t>ETC CA Scoping paper on </a:t>
          </a:r>
          <a:r>
            <a:rPr lang="de-DE" sz="1600" kern="1200" err="1"/>
            <a:t>advancing</a:t>
          </a:r>
          <a:r>
            <a:rPr lang="de-DE" sz="1600" kern="1200"/>
            <a:t> Climate-ADAPT case studies </a:t>
          </a:r>
          <a:r>
            <a:rPr lang="de-DE" sz="1600" b="1" kern="1200" err="1"/>
            <a:t>towards</a:t>
          </a:r>
          <a:r>
            <a:rPr lang="de-DE" sz="1600" b="1" kern="1200"/>
            <a:t> best practice </a:t>
          </a:r>
          <a:endParaRPr lang="en-DK" sz="1600" b="1" kern="1200"/>
        </a:p>
      </dsp:txBody>
      <dsp:txXfrm>
        <a:off x="1047036" y="3576303"/>
        <a:ext cx="1742568" cy="1350864"/>
      </dsp:txXfrm>
    </dsp:sp>
    <dsp:sp modelId="{2F0E32D7-9DF3-4AC2-AB34-CD671A7597C3}">
      <dsp:nvSpPr>
        <dsp:cNvPr id="0" name=""/>
        <dsp:cNvSpPr/>
      </dsp:nvSpPr>
      <dsp:spPr>
        <a:xfrm>
          <a:off x="2666204" y="2208611"/>
          <a:ext cx="351505" cy="3515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6A1A3-2930-482A-82E2-713C2A345B6D}">
      <dsp:nvSpPr>
        <dsp:cNvPr id="0" name=""/>
        <dsp:cNvSpPr/>
      </dsp:nvSpPr>
      <dsp:spPr>
        <a:xfrm>
          <a:off x="2841956" y="2384364"/>
          <a:ext cx="1794920" cy="2542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255" tIns="0" rIns="0" bIns="0" numCol="1" spcCol="1270" anchor="t" anchorCtr="0">
          <a:noAutofit/>
        </a:bodyPr>
        <a:lstStyle/>
        <a:p>
          <a:pPr marL="0" lvl="0" indent="0" algn="l" defTabSz="711200">
            <a:lnSpc>
              <a:spcPct val="90000"/>
            </a:lnSpc>
            <a:spcBef>
              <a:spcPct val="0"/>
            </a:spcBef>
            <a:spcAft>
              <a:spcPct val="35000"/>
            </a:spcAft>
            <a:buNone/>
          </a:pPr>
          <a:r>
            <a:rPr lang="de-DE" sz="1600" kern="1200"/>
            <a:t>2023 </a:t>
          </a:r>
        </a:p>
        <a:p>
          <a:pPr marL="0" lvl="0" indent="0" algn="l" defTabSz="711200">
            <a:lnSpc>
              <a:spcPct val="90000"/>
            </a:lnSpc>
            <a:spcBef>
              <a:spcPct val="0"/>
            </a:spcBef>
            <a:spcAft>
              <a:spcPct val="35000"/>
            </a:spcAft>
            <a:buNone/>
          </a:pPr>
          <a:r>
            <a:rPr lang="de-DE" sz="1600" kern="1200"/>
            <a:t>EEA and ETC CA </a:t>
          </a:r>
          <a:r>
            <a:rPr lang="de-DE" sz="1600" kern="1200" err="1"/>
            <a:t>discussions</a:t>
          </a:r>
          <a:r>
            <a:rPr lang="de-DE" sz="1600" kern="1200"/>
            <a:t> on the </a:t>
          </a:r>
          <a:r>
            <a:rPr lang="de-DE" sz="1600" b="1" kern="1200" err="1"/>
            <a:t>limits</a:t>
          </a:r>
          <a:r>
            <a:rPr lang="de-DE" sz="1600" kern="1200"/>
            <a:t> of </a:t>
          </a:r>
          <a:r>
            <a:rPr lang="de-DE" sz="1600" kern="1200" err="1"/>
            <a:t>defining</a:t>
          </a:r>
          <a:r>
            <a:rPr lang="de-DE" sz="1600" kern="1200"/>
            <a:t> and </a:t>
          </a:r>
          <a:r>
            <a:rPr lang="de-DE" sz="1600" b="1" kern="1200"/>
            <a:t>reporting on best practice </a:t>
          </a:r>
          <a:endParaRPr lang="en-DK" sz="1600" kern="1200"/>
        </a:p>
      </dsp:txBody>
      <dsp:txXfrm>
        <a:off x="2841956" y="2384364"/>
        <a:ext cx="1794920" cy="2542803"/>
      </dsp:txXfrm>
    </dsp:sp>
    <dsp:sp modelId="{5844786F-AEDB-4E23-AD32-DB0E3A01070C}">
      <dsp:nvSpPr>
        <dsp:cNvPr id="0" name=""/>
        <dsp:cNvSpPr/>
      </dsp:nvSpPr>
      <dsp:spPr>
        <a:xfrm>
          <a:off x="4730362" y="1435487"/>
          <a:ext cx="486124" cy="4861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6325BA-EEDD-403C-A736-2EFB0F1C7FC7}">
      <dsp:nvSpPr>
        <dsp:cNvPr id="0" name=""/>
        <dsp:cNvSpPr/>
      </dsp:nvSpPr>
      <dsp:spPr>
        <a:xfrm>
          <a:off x="4973424" y="1678549"/>
          <a:ext cx="1794920" cy="324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587" tIns="0" rIns="0" bIns="0" numCol="1" spcCol="1270" anchor="t" anchorCtr="0">
          <a:noAutofit/>
        </a:bodyPr>
        <a:lstStyle/>
        <a:p>
          <a:pPr marL="0" lvl="0" indent="0" algn="l" defTabSz="711200">
            <a:lnSpc>
              <a:spcPct val="90000"/>
            </a:lnSpc>
            <a:spcBef>
              <a:spcPct val="0"/>
            </a:spcBef>
            <a:spcAft>
              <a:spcPct val="35000"/>
            </a:spcAft>
            <a:buNone/>
          </a:pPr>
          <a:r>
            <a:rPr lang="de-DE" sz="1600" kern="1200"/>
            <a:t>2024 </a:t>
          </a:r>
        </a:p>
        <a:p>
          <a:pPr marL="0" lvl="0" indent="0" algn="l" defTabSz="711200">
            <a:lnSpc>
              <a:spcPct val="90000"/>
            </a:lnSpc>
            <a:spcBef>
              <a:spcPct val="0"/>
            </a:spcBef>
            <a:spcAft>
              <a:spcPct val="35000"/>
            </a:spcAft>
            <a:buNone/>
          </a:pPr>
          <a:r>
            <a:rPr lang="de-DE" sz="1600" kern="1200" err="1"/>
            <a:t>Showcasing</a:t>
          </a:r>
          <a:r>
            <a:rPr lang="de-DE" sz="1600" kern="1200"/>
            <a:t> </a:t>
          </a:r>
          <a:r>
            <a:rPr lang="de-DE" sz="1600" b="1" kern="1200"/>
            <a:t>learning potential </a:t>
          </a:r>
          <a:r>
            <a:rPr lang="de-DE" sz="1600" kern="1200"/>
            <a:t>of Climate-ADAPT case studies  </a:t>
          </a:r>
        </a:p>
        <a:p>
          <a:pPr marL="0" lvl="0" indent="0" algn="l" defTabSz="711200">
            <a:lnSpc>
              <a:spcPct val="90000"/>
            </a:lnSpc>
            <a:spcBef>
              <a:spcPct val="0"/>
            </a:spcBef>
            <a:spcAft>
              <a:spcPct val="35000"/>
            </a:spcAft>
            <a:buNone/>
          </a:pPr>
          <a:r>
            <a:rPr lang="de-DE" sz="1600" kern="1200"/>
            <a:t> </a:t>
          </a:r>
          <a:endParaRPr lang="en-DK" sz="1600" kern="1200"/>
        </a:p>
      </dsp:txBody>
      <dsp:txXfrm>
        <a:off x="4973424" y="1678549"/>
        <a:ext cx="1794920" cy="3248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21CB3-1ACA-40FA-A638-5F43F886C809}">
      <dsp:nvSpPr>
        <dsp:cNvPr id="0" name=""/>
        <dsp:cNvSpPr/>
      </dsp:nvSpPr>
      <dsp:spPr>
        <a:xfrm>
          <a:off x="0" y="0"/>
          <a:ext cx="8128000" cy="219184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991CD2-7A29-405E-B0F0-80DE5609A880}">
      <dsp:nvSpPr>
        <dsp:cNvPr id="0" name=""/>
        <dsp:cNvSpPr/>
      </dsp:nvSpPr>
      <dsp:spPr>
        <a:xfrm>
          <a:off x="243839" y="292245"/>
          <a:ext cx="2387600" cy="1607352"/>
        </a:xfrm>
        <a:prstGeom prst="roundRect">
          <a:avLst>
            <a:gd name="adj" fmla="val 10000"/>
          </a:avLst>
        </a:prstGeom>
        <a:blipFill rotWithShape="1">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CD640F-DEF7-492A-9FC3-3750A89DE8F1}">
      <dsp:nvSpPr>
        <dsp:cNvPr id="0" name=""/>
        <dsp:cNvSpPr/>
      </dsp:nvSpPr>
      <dsp:spPr>
        <a:xfrm rot="10800000">
          <a:off x="243839" y="2191844"/>
          <a:ext cx="2387600" cy="26789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de-DE" sz="1800" kern="1200"/>
            <a:t>..</a:t>
          </a:r>
          <a:r>
            <a:rPr lang="de-DE" sz="1800" kern="1200" err="1"/>
            <a:t>shows</a:t>
          </a:r>
          <a:r>
            <a:rPr lang="de-DE" sz="1800" kern="1200"/>
            <a:t> </a:t>
          </a:r>
          <a:r>
            <a:rPr lang="de-DE" sz="1800" kern="1200" err="1"/>
            <a:t>how</a:t>
          </a:r>
          <a:r>
            <a:rPr lang="de-DE" sz="1800" kern="1200"/>
            <a:t> adaptation actions </a:t>
          </a:r>
          <a:r>
            <a:rPr lang="de-DE" sz="1800" kern="1200" err="1"/>
            <a:t>can</a:t>
          </a:r>
          <a:r>
            <a:rPr lang="de-DE" sz="1800" kern="1200"/>
            <a:t> </a:t>
          </a:r>
          <a:r>
            <a:rPr lang="de-DE" sz="1800" kern="1200" err="1"/>
            <a:t>be</a:t>
          </a:r>
          <a:r>
            <a:rPr lang="de-DE" sz="1800" kern="1200"/>
            <a:t> </a:t>
          </a:r>
          <a:r>
            <a:rPr lang="de-DE" sz="1800" kern="1200" err="1"/>
            <a:t>enabled</a:t>
          </a:r>
          <a:r>
            <a:rPr lang="de-DE" sz="1800" kern="1200"/>
            <a:t>, </a:t>
          </a:r>
          <a:r>
            <a:rPr lang="de-DE" sz="1800" kern="1200" err="1"/>
            <a:t>planned</a:t>
          </a:r>
          <a:r>
            <a:rPr lang="de-DE" sz="1800" kern="1200"/>
            <a:t> and </a:t>
          </a:r>
          <a:r>
            <a:rPr lang="de-DE" sz="1800" kern="1200" err="1"/>
            <a:t>implemented</a:t>
          </a:r>
          <a:endParaRPr lang="de-DE" sz="1800" kern="1200"/>
        </a:p>
        <a:p>
          <a:pPr marL="0" lvl="0" indent="0" algn="ctr" defTabSz="800100">
            <a:lnSpc>
              <a:spcPct val="90000"/>
            </a:lnSpc>
            <a:spcBef>
              <a:spcPct val="0"/>
            </a:spcBef>
            <a:spcAft>
              <a:spcPct val="35000"/>
            </a:spcAft>
            <a:buNone/>
          </a:pPr>
          <a:endParaRPr lang="en-DK" sz="1800" kern="1200"/>
        </a:p>
      </dsp:txBody>
      <dsp:txXfrm rot="10800000">
        <a:off x="317266" y="2191844"/>
        <a:ext cx="2240746" cy="2605493"/>
      </dsp:txXfrm>
    </dsp:sp>
    <dsp:sp modelId="{469E4BD0-09CA-4C11-B0D6-1342B53D23CD}">
      <dsp:nvSpPr>
        <dsp:cNvPr id="0" name=""/>
        <dsp:cNvSpPr/>
      </dsp:nvSpPr>
      <dsp:spPr>
        <a:xfrm>
          <a:off x="2870200" y="292245"/>
          <a:ext cx="2387600" cy="1607352"/>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36FE32-3C50-41CB-B3F2-4D927C9F1D72}">
      <dsp:nvSpPr>
        <dsp:cNvPr id="0" name=""/>
        <dsp:cNvSpPr/>
      </dsp:nvSpPr>
      <dsp:spPr>
        <a:xfrm rot="10800000">
          <a:off x="2870200" y="2191844"/>
          <a:ext cx="2387600" cy="26789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de-DE" sz="1800" kern="1200"/>
            <a:t>…</a:t>
          </a:r>
          <a:r>
            <a:rPr lang="de-DE" sz="1800" kern="1200" err="1"/>
            <a:t>provides</a:t>
          </a:r>
          <a:r>
            <a:rPr lang="de-DE" sz="1800" kern="1200"/>
            <a:t> </a:t>
          </a:r>
          <a:r>
            <a:rPr lang="de-DE" sz="1800" kern="1200" err="1"/>
            <a:t>examples</a:t>
          </a:r>
          <a:r>
            <a:rPr lang="de-DE" sz="1800" kern="1200"/>
            <a:t> </a:t>
          </a:r>
          <a:r>
            <a:rPr lang="en-US" sz="1800" kern="1200"/>
            <a:t>applicable at different governance levels and policy sectors across European countries </a:t>
          </a:r>
          <a:r>
            <a:rPr lang="de-DE" sz="1800" kern="1200"/>
            <a:t>and </a:t>
          </a:r>
          <a:r>
            <a:rPr lang="de-DE" sz="1800" kern="1200" err="1"/>
            <a:t>using</a:t>
          </a:r>
          <a:r>
            <a:rPr lang="de-DE" sz="1800" kern="1200"/>
            <a:t> various adaptation </a:t>
          </a:r>
          <a:r>
            <a:rPr lang="de-DE" sz="1800" kern="1200" err="1"/>
            <a:t>measures</a:t>
          </a:r>
          <a:endParaRPr lang="de-DE" sz="1800" kern="1200"/>
        </a:p>
        <a:p>
          <a:pPr marL="0" lvl="0" indent="0" algn="ctr" defTabSz="800100">
            <a:lnSpc>
              <a:spcPct val="90000"/>
            </a:lnSpc>
            <a:spcBef>
              <a:spcPct val="0"/>
            </a:spcBef>
            <a:spcAft>
              <a:spcPct val="35000"/>
            </a:spcAft>
            <a:buNone/>
          </a:pPr>
          <a:r>
            <a:rPr lang="de-DE" sz="1800" kern="1200"/>
            <a:t> </a:t>
          </a:r>
          <a:endParaRPr lang="en-DK" sz="1800" kern="1200"/>
        </a:p>
      </dsp:txBody>
      <dsp:txXfrm rot="10800000">
        <a:off x="2943627" y="2191844"/>
        <a:ext cx="2240746" cy="2605493"/>
      </dsp:txXfrm>
    </dsp:sp>
    <dsp:sp modelId="{2E978316-1DB3-429A-BA13-C6B15B7C833A}">
      <dsp:nvSpPr>
        <dsp:cNvPr id="0" name=""/>
        <dsp:cNvSpPr/>
      </dsp:nvSpPr>
      <dsp:spPr>
        <a:xfrm>
          <a:off x="5496559" y="292245"/>
          <a:ext cx="2387600" cy="1607352"/>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F7A659-CA28-4DB3-B2B9-26F9B236B6EE}">
      <dsp:nvSpPr>
        <dsp:cNvPr id="0" name=""/>
        <dsp:cNvSpPr/>
      </dsp:nvSpPr>
      <dsp:spPr>
        <a:xfrm rot="10800000">
          <a:off x="5496559" y="2191844"/>
          <a:ext cx="2387600" cy="26789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de-DE" sz="1800" kern="1200"/>
            <a:t>…</a:t>
          </a:r>
          <a:r>
            <a:rPr lang="de-DE" sz="1800" kern="1200" err="1"/>
            <a:t>highlights</a:t>
          </a:r>
          <a:r>
            <a:rPr lang="de-DE" sz="1800" kern="1200"/>
            <a:t> learning </a:t>
          </a:r>
          <a:r>
            <a:rPr lang="de-DE" sz="1800" kern="1200" err="1"/>
            <a:t>opportunities</a:t>
          </a:r>
          <a:r>
            <a:rPr lang="de-DE" sz="1800" kern="1200"/>
            <a:t> on </a:t>
          </a:r>
          <a:r>
            <a:rPr lang="de-DE" sz="1800" kern="1200" err="1"/>
            <a:t>co-benefits</a:t>
          </a:r>
          <a:r>
            <a:rPr lang="de-DE" sz="1800" kern="1200"/>
            <a:t> and trade-offs, </a:t>
          </a:r>
          <a:r>
            <a:rPr lang="de-DE" sz="1800" kern="1200" err="1"/>
            <a:t>replication</a:t>
          </a:r>
          <a:r>
            <a:rPr lang="de-DE" sz="1800" kern="1200"/>
            <a:t> and </a:t>
          </a:r>
          <a:r>
            <a:rPr lang="de-DE" sz="1800" kern="1200" err="1"/>
            <a:t>upscaling</a:t>
          </a:r>
          <a:r>
            <a:rPr lang="de-DE" sz="1800" kern="1200"/>
            <a:t> of solutions</a:t>
          </a:r>
          <a:endParaRPr lang="en-DK" sz="1800" kern="1200"/>
        </a:p>
      </dsp:txBody>
      <dsp:txXfrm rot="10800000">
        <a:off x="5569986" y="2191844"/>
        <a:ext cx="2240746" cy="260549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70745-2A26-45D6-B9D4-525B0665BA80}"/>
              </a:ext>
            </a:extLst>
          </p:cNvPr>
          <p:cNvSpPr txBox="1">
            <a:spLocks noGrp="1"/>
          </p:cNvSpPr>
          <p:nvPr>
            <p:ph type="hdr" sz="quarter"/>
          </p:nvPr>
        </p:nvSpPr>
        <p:spPr>
          <a:xfrm>
            <a:off x="0" y="1"/>
            <a:ext cx="2918831" cy="495032"/>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956B8A99-CE90-4321-B710-A9CFF2F0C883}"/>
              </a:ext>
            </a:extLst>
          </p:cNvPr>
          <p:cNvSpPr txBox="1">
            <a:spLocks noGrp="1"/>
          </p:cNvSpPr>
          <p:nvPr>
            <p:ph type="dt" idx="1"/>
          </p:nvPr>
        </p:nvSpPr>
        <p:spPr>
          <a:xfrm>
            <a:off x="3815369" y="1"/>
            <a:ext cx="2918831" cy="495032"/>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36E3B909-DB54-4584-B430-CEC3808D9D0C}" type="datetime1">
              <a:rPr lang="en-GB"/>
              <a:pPr lvl="0"/>
              <a:t>16/07/2024</a:t>
            </a:fld>
            <a:endParaRPr lang="en-GB"/>
          </a:p>
        </p:txBody>
      </p:sp>
      <p:sp>
        <p:nvSpPr>
          <p:cNvPr id="4" name="Slide Image Placeholder 3">
            <a:extLst>
              <a:ext uri="{FF2B5EF4-FFF2-40B4-BE49-F238E27FC236}">
                <a16:creationId xmlns:a16="http://schemas.microsoft.com/office/drawing/2014/main" id="{E5D0CF6B-6FC6-4C29-9951-91E95CE037D7}"/>
              </a:ext>
            </a:extLst>
          </p:cNvPr>
          <p:cNvSpPr>
            <a:spLocks noGrp="1" noRot="1" noChangeAspect="1"/>
          </p:cNvSpPr>
          <p:nvPr>
            <p:ph type="sldImg" idx="2"/>
          </p:nvPr>
        </p:nvSpPr>
        <p:spPr>
          <a:xfrm>
            <a:off x="409575" y="1233488"/>
            <a:ext cx="5916613" cy="3328987"/>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C67BEB34-3A16-4BD8-94B3-75E706027754}"/>
              </a:ext>
            </a:extLst>
          </p:cNvPr>
          <p:cNvSpPr txBox="1">
            <a:spLocks noGrp="1"/>
          </p:cNvSpPr>
          <p:nvPr>
            <p:ph type="body" sz="quarter" idx="3"/>
          </p:nvPr>
        </p:nvSpPr>
        <p:spPr>
          <a:xfrm>
            <a:off x="673577" y="4748162"/>
            <a:ext cx="5388610" cy="3884861"/>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2225A8F-E2E5-4C09-B6DF-B7C1EFC7641C}"/>
              </a:ext>
            </a:extLst>
          </p:cNvPr>
          <p:cNvSpPr txBox="1">
            <a:spLocks noGrp="1"/>
          </p:cNvSpPr>
          <p:nvPr>
            <p:ph type="ftr" sz="quarter" idx="4"/>
          </p:nvPr>
        </p:nvSpPr>
        <p:spPr>
          <a:xfrm>
            <a:off x="0" y="9371280"/>
            <a:ext cx="2918831" cy="495032"/>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241D615C-8660-4D8B-8ACE-F171BF0EA718}"/>
              </a:ext>
            </a:extLst>
          </p:cNvPr>
          <p:cNvSpPr txBox="1">
            <a:spLocks noGrp="1"/>
          </p:cNvSpPr>
          <p:nvPr>
            <p:ph type="sldNum" sz="quarter" idx="5"/>
          </p:nvPr>
        </p:nvSpPr>
        <p:spPr>
          <a:xfrm>
            <a:off x="3815369" y="9371280"/>
            <a:ext cx="2918831" cy="495032"/>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84F373A4-30BB-4D89-A69E-D09B114F8D9D}" type="slidenum">
              <a:t>‹N›</a:t>
            </a:fld>
            <a:endParaRPr lang="en-GB"/>
          </a:p>
        </p:txBody>
      </p:sp>
    </p:spTree>
    <p:extLst>
      <p:ext uri="{BB962C8B-B14F-4D97-AF65-F5344CB8AC3E}">
        <p14:creationId xmlns:p14="http://schemas.microsoft.com/office/powerpoint/2010/main" val="185037010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201BC-94E4-4101-962D-54511777D2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24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10</a:t>
            </a:fld>
            <a:endParaRPr lang="en-DK"/>
          </a:p>
        </p:txBody>
      </p:sp>
    </p:spTree>
    <p:extLst>
      <p:ext uri="{BB962C8B-B14F-4D97-AF65-F5344CB8AC3E}">
        <p14:creationId xmlns:p14="http://schemas.microsoft.com/office/powerpoint/2010/main" val="3740778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11</a:t>
            </a:fld>
            <a:endParaRPr lang="en-DK"/>
          </a:p>
        </p:txBody>
      </p:sp>
    </p:spTree>
    <p:extLst>
      <p:ext uri="{BB962C8B-B14F-4D97-AF65-F5344CB8AC3E}">
        <p14:creationId xmlns:p14="http://schemas.microsoft.com/office/powerpoint/2010/main" val="1985079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12</a:t>
            </a:fld>
            <a:endParaRPr lang="en-DK"/>
          </a:p>
        </p:txBody>
      </p:sp>
    </p:spTree>
    <p:extLst>
      <p:ext uri="{BB962C8B-B14F-4D97-AF65-F5344CB8AC3E}">
        <p14:creationId xmlns:p14="http://schemas.microsoft.com/office/powerpoint/2010/main" val="194782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13</a:t>
            </a:fld>
            <a:endParaRPr lang="en-DK"/>
          </a:p>
        </p:txBody>
      </p:sp>
    </p:spTree>
    <p:extLst>
      <p:ext uri="{BB962C8B-B14F-4D97-AF65-F5344CB8AC3E}">
        <p14:creationId xmlns:p14="http://schemas.microsoft.com/office/powerpoint/2010/main" val="44109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14</a:t>
            </a:fld>
            <a:endParaRPr lang="en-DK"/>
          </a:p>
        </p:txBody>
      </p:sp>
    </p:spTree>
    <p:extLst>
      <p:ext uri="{BB962C8B-B14F-4D97-AF65-F5344CB8AC3E}">
        <p14:creationId xmlns:p14="http://schemas.microsoft.com/office/powerpoint/2010/main" val="2941880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15</a:t>
            </a:fld>
            <a:endParaRPr lang="en-DK"/>
          </a:p>
        </p:txBody>
      </p:sp>
    </p:spTree>
    <p:extLst>
      <p:ext uri="{BB962C8B-B14F-4D97-AF65-F5344CB8AC3E}">
        <p14:creationId xmlns:p14="http://schemas.microsoft.com/office/powerpoint/2010/main" val="291783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16</a:t>
            </a:fld>
            <a:endParaRPr lang="en-DK"/>
          </a:p>
        </p:txBody>
      </p:sp>
    </p:spTree>
    <p:extLst>
      <p:ext uri="{BB962C8B-B14F-4D97-AF65-F5344CB8AC3E}">
        <p14:creationId xmlns:p14="http://schemas.microsoft.com/office/powerpoint/2010/main" val="211052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17</a:t>
            </a:fld>
            <a:endParaRPr lang="en-DK"/>
          </a:p>
        </p:txBody>
      </p:sp>
    </p:spTree>
    <p:extLst>
      <p:ext uri="{BB962C8B-B14F-4D97-AF65-F5344CB8AC3E}">
        <p14:creationId xmlns:p14="http://schemas.microsoft.com/office/powerpoint/2010/main" val="3598763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18</a:t>
            </a:fld>
            <a:endParaRPr lang="en-DK"/>
          </a:p>
        </p:txBody>
      </p:sp>
    </p:spTree>
    <p:extLst>
      <p:ext uri="{BB962C8B-B14F-4D97-AF65-F5344CB8AC3E}">
        <p14:creationId xmlns:p14="http://schemas.microsoft.com/office/powerpoint/2010/main" val="3223760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19</a:t>
            </a:fld>
            <a:endParaRPr lang="en-DK"/>
          </a:p>
        </p:txBody>
      </p:sp>
    </p:spTree>
    <p:extLst>
      <p:ext uri="{BB962C8B-B14F-4D97-AF65-F5344CB8AC3E}">
        <p14:creationId xmlns:p14="http://schemas.microsoft.com/office/powerpoint/2010/main" val="182623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a:t>
            </a:fld>
            <a:endParaRPr lang="en-DK"/>
          </a:p>
        </p:txBody>
      </p:sp>
    </p:spTree>
    <p:extLst>
      <p:ext uri="{BB962C8B-B14F-4D97-AF65-F5344CB8AC3E}">
        <p14:creationId xmlns:p14="http://schemas.microsoft.com/office/powerpoint/2010/main" val="1508052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20</a:t>
            </a:fld>
            <a:endParaRPr lang="en-DK"/>
          </a:p>
        </p:txBody>
      </p:sp>
    </p:spTree>
    <p:extLst>
      <p:ext uri="{BB962C8B-B14F-4D97-AF65-F5344CB8AC3E}">
        <p14:creationId xmlns:p14="http://schemas.microsoft.com/office/powerpoint/2010/main" val="3763117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21</a:t>
            </a:fld>
            <a:endParaRPr lang="en-DK"/>
          </a:p>
        </p:txBody>
      </p:sp>
    </p:spTree>
    <p:extLst>
      <p:ext uri="{BB962C8B-B14F-4D97-AF65-F5344CB8AC3E}">
        <p14:creationId xmlns:p14="http://schemas.microsoft.com/office/powerpoint/2010/main" val="2929329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Measure has since been tailored and applied to different contexts in other Austrian municipalities. </a:t>
            </a:r>
          </a:p>
          <a:p>
            <a:r>
              <a:rPr lang="en-US"/>
              <a:t>Although the pilot was successful, expansion of the successful concept limited to a few locations. </a:t>
            </a:r>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22</a:t>
            </a:fld>
            <a:endParaRPr lang="en-DK"/>
          </a:p>
        </p:txBody>
      </p:sp>
    </p:spTree>
    <p:extLst>
      <p:ext uri="{BB962C8B-B14F-4D97-AF65-F5344CB8AC3E}">
        <p14:creationId xmlns:p14="http://schemas.microsoft.com/office/powerpoint/2010/main" val="2544117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23</a:t>
            </a:fld>
            <a:endParaRPr lang="en-DK"/>
          </a:p>
        </p:txBody>
      </p:sp>
    </p:spTree>
    <p:extLst>
      <p:ext uri="{BB962C8B-B14F-4D97-AF65-F5344CB8AC3E}">
        <p14:creationId xmlns:p14="http://schemas.microsoft.com/office/powerpoint/2010/main" val="3842322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24</a:t>
            </a:fld>
            <a:endParaRPr lang="en-DK"/>
          </a:p>
        </p:txBody>
      </p:sp>
    </p:spTree>
    <p:extLst>
      <p:ext uri="{BB962C8B-B14F-4D97-AF65-F5344CB8AC3E}">
        <p14:creationId xmlns:p14="http://schemas.microsoft.com/office/powerpoint/2010/main" val="1241203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25</a:t>
            </a:fld>
            <a:endParaRPr lang="en-DK"/>
          </a:p>
        </p:txBody>
      </p:sp>
    </p:spTree>
    <p:extLst>
      <p:ext uri="{BB962C8B-B14F-4D97-AF65-F5344CB8AC3E}">
        <p14:creationId xmlns:p14="http://schemas.microsoft.com/office/powerpoint/2010/main" val="1276670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26</a:t>
            </a:fld>
            <a:endParaRPr lang="en-DK"/>
          </a:p>
        </p:txBody>
      </p:sp>
    </p:spTree>
    <p:extLst>
      <p:ext uri="{BB962C8B-B14F-4D97-AF65-F5344CB8AC3E}">
        <p14:creationId xmlns:p14="http://schemas.microsoft.com/office/powerpoint/2010/main" val="2437944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27</a:t>
            </a:fld>
            <a:endParaRPr lang="en-DK"/>
          </a:p>
        </p:txBody>
      </p:sp>
    </p:spTree>
    <p:extLst>
      <p:ext uri="{BB962C8B-B14F-4D97-AF65-F5344CB8AC3E}">
        <p14:creationId xmlns:p14="http://schemas.microsoft.com/office/powerpoint/2010/main" val="26841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28</a:t>
            </a:fld>
            <a:endParaRPr lang="en-DK"/>
          </a:p>
        </p:txBody>
      </p:sp>
    </p:spTree>
    <p:extLst>
      <p:ext uri="{BB962C8B-B14F-4D97-AF65-F5344CB8AC3E}">
        <p14:creationId xmlns:p14="http://schemas.microsoft.com/office/powerpoint/2010/main" val="3955608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29</a:t>
            </a:fld>
            <a:endParaRPr lang="en-DK"/>
          </a:p>
        </p:txBody>
      </p:sp>
    </p:spTree>
    <p:extLst>
      <p:ext uri="{BB962C8B-B14F-4D97-AF65-F5344CB8AC3E}">
        <p14:creationId xmlns:p14="http://schemas.microsoft.com/office/powerpoint/2010/main" val="254468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7201BC-94E4-4101-962D-54511777D224}" type="slidenum">
              <a:rPr lang="en-GB" smtClean="0"/>
              <a:pPr/>
              <a:t>3</a:t>
            </a:fld>
            <a:endParaRPr lang="en-GB"/>
          </a:p>
        </p:txBody>
      </p:sp>
    </p:spTree>
    <p:extLst>
      <p:ext uri="{BB962C8B-B14F-4D97-AF65-F5344CB8AC3E}">
        <p14:creationId xmlns:p14="http://schemas.microsoft.com/office/powerpoint/2010/main" val="111359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30</a:t>
            </a:fld>
            <a:endParaRPr lang="en-DK"/>
          </a:p>
        </p:txBody>
      </p:sp>
    </p:spTree>
    <p:extLst>
      <p:ext uri="{BB962C8B-B14F-4D97-AF65-F5344CB8AC3E}">
        <p14:creationId xmlns:p14="http://schemas.microsoft.com/office/powerpoint/2010/main" val="1192577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31</a:t>
            </a:fld>
            <a:endParaRPr lang="en-DK"/>
          </a:p>
        </p:txBody>
      </p:sp>
    </p:spTree>
    <p:extLst>
      <p:ext uri="{BB962C8B-B14F-4D97-AF65-F5344CB8AC3E}">
        <p14:creationId xmlns:p14="http://schemas.microsoft.com/office/powerpoint/2010/main" val="2348164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32</a:t>
            </a:fld>
            <a:endParaRPr lang="en-DK"/>
          </a:p>
        </p:txBody>
      </p:sp>
    </p:spTree>
    <p:extLst>
      <p:ext uri="{BB962C8B-B14F-4D97-AF65-F5344CB8AC3E}">
        <p14:creationId xmlns:p14="http://schemas.microsoft.com/office/powerpoint/2010/main" val="3612260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33</a:t>
            </a:fld>
            <a:endParaRPr lang="en-DK"/>
          </a:p>
        </p:txBody>
      </p:sp>
    </p:spTree>
    <p:extLst>
      <p:ext uri="{BB962C8B-B14F-4D97-AF65-F5344CB8AC3E}">
        <p14:creationId xmlns:p14="http://schemas.microsoft.com/office/powerpoint/2010/main" val="4238723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39</a:t>
            </a:fld>
            <a:endParaRPr lang="en-DK"/>
          </a:p>
        </p:txBody>
      </p:sp>
    </p:spTree>
    <p:extLst>
      <p:ext uri="{BB962C8B-B14F-4D97-AF65-F5344CB8AC3E}">
        <p14:creationId xmlns:p14="http://schemas.microsoft.com/office/powerpoint/2010/main" val="735455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40</a:t>
            </a:fld>
            <a:endParaRPr lang="en-DK"/>
          </a:p>
        </p:txBody>
      </p:sp>
    </p:spTree>
    <p:extLst>
      <p:ext uri="{BB962C8B-B14F-4D97-AF65-F5344CB8AC3E}">
        <p14:creationId xmlns:p14="http://schemas.microsoft.com/office/powerpoint/2010/main" val="3317715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41</a:t>
            </a:fld>
            <a:endParaRPr lang="en-DK"/>
          </a:p>
        </p:txBody>
      </p:sp>
    </p:spTree>
    <p:extLst>
      <p:ext uri="{BB962C8B-B14F-4D97-AF65-F5344CB8AC3E}">
        <p14:creationId xmlns:p14="http://schemas.microsoft.com/office/powerpoint/2010/main" val="138626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42</a:t>
            </a:fld>
            <a:endParaRPr lang="en-DK"/>
          </a:p>
        </p:txBody>
      </p:sp>
    </p:spTree>
    <p:extLst>
      <p:ext uri="{BB962C8B-B14F-4D97-AF65-F5344CB8AC3E}">
        <p14:creationId xmlns:p14="http://schemas.microsoft.com/office/powerpoint/2010/main" val="1779523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7201BC-94E4-4101-962D-54511777D224}" type="slidenum">
              <a:rPr lang="en-GB" smtClean="0"/>
              <a:pPr/>
              <a:t>43</a:t>
            </a:fld>
            <a:endParaRPr lang="en-GB"/>
          </a:p>
        </p:txBody>
      </p:sp>
    </p:spTree>
    <p:extLst>
      <p:ext uri="{BB962C8B-B14F-4D97-AF65-F5344CB8AC3E}">
        <p14:creationId xmlns:p14="http://schemas.microsoft.com/office/powerpoint/2010/main" val="2706479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7201BC-94E4-4101-962D-54511777D224}" type="slidenum">
              <a:rPr lang="en-GB" smtClean="0"/>
              <a:pPr/>
              <a:t>4</a:t>
            </a:fld>
            <a:endParaRPr lang="en-GB"/>
          </a:p>
        </p:txBody>
      </p:sp>
    </p:spTree>
    <p:extLst>
      <p:ext uri="{BB962C8B-B14F-4D97-AF65-F5344CB8AC3E}">
        <p14:creationId xmlns:p14="http://schemas.microsoft.com/office/powerpoint/2010/main" val="107118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sz="1100"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5</a:t>
            </a:fld>
            <a:endParaRPr lang="en-DK"/>
          </a:p>
        </p:txBody>
      </p:sp>
    </p:spTree>
    <p:extLst>
      <p:ext uri="{BB962C8B-B14F-4D97-AF65-F5344CB8AC3E}">
        <p14:creationId xmlns:p14="http://schemas.microsoft.com/office/powerpoint/2010/main" val="123400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lvl="0"/>
            <a:fld id="{84F373A4-30BB-4D89-A69E-D09B114F8D9D}" type="slidenum">
              <a:rPr lang="en-DK" smtClean="0"/>
              <a:t>6</a:t>
            </a:fld>
            <a:endParaRPr lang="en-DK"/>
          </a:p>
        </p:txBody>
      </p:sp>
    </p:spTree>
    <p:extLst>
      <p:ext uri="{BB962C8B-B14F-4D97-AF65-F5344CB8AC3E}">
        <p14:creationId xmlns:p14="http://schemas.microsoft.com/office/powerpoint/2010/main" val="206965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7</a:t>
            </a:fld>
            <a:endParaRPr lang="en-DK"/>
          </a:p>
        </p:txBody>
      </p:sp>
    </p:spTree>
    <p:extLst>
      <p:ext uri="{BB962C8B-B14F-4D97-AF65-F5344CB8AC3E}">
        <p14:creationId xmlns:p14="http://schemas.microsoft.com/office/powerpoint/2010/main" val="173058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7201BC-94E4-4101-962D-54511777D224}" type="slidenum">
              <a:rPr lang="en-GB" smtClean="0"/>
              <a:pPr/>
              <a:t>8</a:t>
            </a:fld>
            <a:endParaRPr lang="en-GB"/>
          </a:p>
        </p:txBody>
      </p:sp>
    </p:spTree>
    <p:extLst>
      <p:ext uri="{BB962C8B-B14F-4D97-AF65-F5344CB8AC3E}">
        <p14:creationId xmlns:p14="http://schemas.microsoft.com/office/powerpoint/2010/main" val="1347762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lvl="0"/>
            <a:fld id="{84F373A4-30BB-4D89-A69E-D09B114F8D9D}" type="slidenum">
              <a:rPr lang="en-DK" smtClean="0"/>
              <a:t>9</a:t>
            </a:fld>
            <a:endParaRPr lang="en-DK"/>
          </a:p>
        </p:txBody>
      </p:sp>
    </p:spTree>
    <p:extLst>
      <p:ext uri="{BB962C8B-B14F-4D97-AF65-F5344CB8AC3E}">
        <p14:creationId xmlns:p14="http://schemas.microsoft.com/office/powerpoint/2010/main" val="342746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key message_image_Synthesis">
    <p:bg>
      <p:bgPr>
        <a:solidFill>
          <a:srgbClr val="FFFFFF"/>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59A1DECD-F9C5-4B95-A3ED-344EF3CF6271}"/>
              </a:ext>
            </a:extLst>
          </p:cNvPr>
          <p:cNvSpPr txBox="1">
            <a:spLocks noGrp="1"/>
          </p:cNvSpPr>
          <p:nvPr>
            <p:ph type="body" sz="quarter" idx="4294967295"/>
          </p:nvPr>
        </p:nvSpPr>
        <p:spPr>
          <a:xfrm>
            <a:off x="467999" y="35999"/>
            <a:ext cx="11246370" cy="676107"/>
          </a:xfrm>
          <a:prstGeom prst="rect">
            <a:avLst/>
          </a:prstGeom>
          <a:noFill/>
          <a:ln>
            <a:noFill/>
          </a:ln>
        </p:spPr>
        <p:txBody>
          <a:bodyPr vert="horz" wrap="square" lIns="91440" tIns="45720" rIns="91440" bIns="45720" anchor="t" anchorCtr="0" compatLnSpc="1">
            <a:noAutofit/>
          </a:bodyPr>
          <a:lstStyle>
            <a:lvl1pPr marL="0" marR="0" lvl="0" indent="0" defTabSz="1125470" fontAlgn="auto">
              <a:lnSpc>
                <a:spcPct val="100000"/>
              </a:lnSpc>
              <a:spcAft>
                <a:spcPts val="0"/>
              </a:spcAft>
              <a:buNone/>
              <a:tabLst/>
              <a:defRPr lang="en-US" sz="4000" b="1" i="0" u="none" strike="noStrike" cap="none" spc="0" baseline="0">
                <a:solidFill>
                  <a:srgbClr val="FFFFFF"/>
                </a:solidFill>
                <a:uFillTx/>
                <a:latin typeface="Calibri" pitchFamily="34"/>
                <a:cs typeface="Calibri" pitchFamily="34"/>
              </a:defRPr>
            </a:lvl1pPr>
          </a:lstStyle>
          <a:p>
            <a:pPr lvl="0"/>
            <a:r>
              <a:rPr lang="en-US"/>
              <a:t>Slide title goes here</a:t>
            </a:r>
          </a:p>
        </p:txBody>
      </p:sp>
      <p:sp>
        <p:nvSpPr>
          <p:cNvPr id="3" name="Content Placeholder 2">
            <a:extLst>
              <a:ext uri="{FF2B5EF4-FFF2-40B4-BE49-F238E27FC236}">
                <a16:creationId xmlns:a16="http://schemas.microsoft.com/office/drawing/2014/main" id="{0B0198D0-F7DD-4326-880C-595F79666CB0}"/>
              </a:ext>
            </a:extLst>
          </p:cNvPr>
          <p:cNvSpPr txBox="1">
            <a:spLocks noGrp="1"/>
          </p:cNvSpPr>
          <p:nvPr>
            <p:ph sz="quarter" idx="4294967295"/>
          </p:nvPr>
        </p:nvSpPr>
        <p:spPr>
          <a:xfrm>
            <a:off x="468309" y="1431922"/>
            <a:ext cx="11245848" cy="3759198"/>
          </a:xfrm>
          <a:prstGeom prst="rect">
            <a:avLst/>
          </a:prstGeom>
          <a:noFill/>
          <a:ln>
            <a:noFill/>
          </a:ln>
        </p:spPr>
        <p:txBody>
          <a:bodyPr vert="horz" wrap="square" lIns="91440" tIns="45720" rIns="91440" bIns="45720" anchor="t" anchorCtr="0" compatLnSpc="1">
            <a:noAutofit/>
          </a:bodyPr>
          <a:lstStyle>
            <a:lvl1pPr marL="422050" marR="0" lvl="0" indent="-422050" defTabSz="1125470" fontAlgn="auto">
              <a:lnSpc>
                <a:spcPct val="100000"/>
              </a:lnSpc>
              <a:spcAft>
                <a:spcPts val="0"/>
              </a:spcAft>
              <a:buSzPct val="100000"/>
              <a:buFont typeface="Arial" pitchFamily="34"/>
              <a:tabLst/>
              <a:defRPr lang="en-US" sz="4000" b="0" i="0" u="none" strike="noStrike" cap="none" spc="0" baseline="0">
                <a:solidFill>
                  <a:srgbClr val="008173"/>
                </a:solidFill>
                <a:uFillTx/>
                <a:latin typeface="Calibri" pitchFamily="34"/>
                <a:cs typeface="Calibri" pitchFamily="34"/>
              </a:defRPr>
            </a:lvl1pPr>
            <a:lvl2pPr marL="914445" marR="0" lvl="1" indent="-351705" defTabSz="1125470" fontAlgn="auto">
              <a:lnSpc>
                <a:spcPct val="100000"/>
              </a:lnSpc>
              <a:spcBef>
                <a:spcPts val="900"/>
              </a:spcBef>
              <a:spcAft>
                <a:spcPts val="0"/>
              </a:spcAft>
              <a:buSzPct val="100000"/>
              <a:buFont typeface="Arial" pitchFamily="34"/>
              <a:buChar char="–"/>
              <a:tabLst/>
              <a:defRPr lang="en-US" sz="3600" b="0" i="0" u="none" strike="noStrike" cap="none" spc="0" baseline="0">
                <a:solidFill>
                  <a:srgbClr val="008173"/>
                </a:solidFill>
                <a:uFillTx/>
                <a:latin typeface="Calibri" pitchFamily="34"/>
                <a:cs typeface="Calibri" pitchFamily="34"/>
              </a:defRPr>
            </a:lvl2pPr>
            <a:lvl3pPr marL="1406840" marR="0" lvl="2" indent="-281370" defTabSz="1125470" fontAlgn="auto">
              <a:lnSpc>
                <a:spcPct val="100000"/>
              </a:lnSpc>
              <a:spcBef>
                <a:spcPts val="800"/>
              </a:spcBef>
              <a:spcAft>
                <a:spcPts val="0"/>
              </a:spcAft>
              <a:buSzPct val="100000"/>
              <a:buFont typeface="Arial" pitchFamily="34"/>
              <a:tabLst/>
              <a:defRPr lang="en-US" sz="3200" b="0" i="0" u="none" strike="noStrike" cap="none" spc="0" baseline="0">
                <a:solidFill>
                  <a:srgbClr val="008173"/>
                </a:solidFill>
                <a:uFillTx/>
                <a:latin typeface="Calibri" pitchFamily="34"/>
                <a:cs typeface="Calibri" pitchFamily="34"/>
              </a:defRPr>
            </a:lvl3pPr>
            <a:lvl4pPr marL="1969571" marR="0" lvl="3" indent="-281370" defTabSz="1125470" fontAlgn="auto">
              <a:lnSpc>
                <a:spcPct val="100000"/>
              </a:lnSpc>
              <a:spcBef>
                <a:spcPts val="700"/>
              </a:spcBef>
              <a:spcAft>
                <a:spcPts val="0"/>
              </a:spcAft>
              <a:buSzPct val="100000"/>
              <a:buFont typeface="Arial" pitchFamily="34"/>
              <a:buChar char="–"/>
              <a:tabLst/>
              <a:defRPr lang="en-US" sz="2800" b="0" i="0" u="none" strike="noStrike" cap="none" spc="0" baseline="0">
                <a:solidFill>
                  <a:srgbClr val="008173"/>
                </a:solidFill>
                <a:uFillTx/>
                <a:latin typeface="Calibri" pitchFamily="34"/>
                <a:cs typeface="Calibri" pitchFamily="34"/>
              </a:defRPr>
            </a:lvl4pPr>
            <a:lvl5pPr marL="2532311" marR="0" lvl="4" indent="-281370" defTabSz="1125470" fontAlgn="auto">
              <a:lnSpc>
                <a:spcPct val="100000"/>
              </a:lnSpc>
              <a:spcBef>
                <a:spcPts val="700"/>
              </a:spcBef>
              <a:spcAft>
                <a:spcPts val="0"/>
              </a:spcAft>
              <a:buSzPct val="100000"/>
              <a:buFont typeface="Arial" pitchFamily="34"/>
              <a:buChar char="»"/>
              <a:tabLst/>
              <a:defRPr lang="en-US" sz="2800" b="0" i="0" u="none" strike="noStrike" cap="none" spc="0" baseline="0">
                <a:solidFill>
                  <a:srgbClr val="008173"/>
                </a:solidFill>
                <a:uFillTx/>
                <a:latin typeface="Calibri" pitchFamily="34"/>
                <a:cs typeface="Calibri"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F5F164-FD33-43BB-94C7-F3AEF3BD2BD6}"/>
              </a:ext>
            </a:extLst>
          </p:cNvPr>
          <p:cNvSpPr txBox="1">
            <a:spLocks noGrp="1"/>
          </p:cNvSpPr>
          <p:nvPr>
            <p:ph type="body" sz="quarter" idx="4294967295"/>
          </p:nvPr>
        </p:nvSpPr>
        <p:spPr>
          <a:xfrm>
            <a:off x="598483" y="6250564"/>
            <a:ext cx="3683002" cy="274640"/>
          </a:xfrm>
          <a:prstGeom prst="rect">
            <a:avLst/>
          </a:prstGeom>
          <a:noFill/>
          <a:ln>
            <a:noFill/>
          </a:ln>
        </p:spPr>
        <p:txBody>
          <a:bodyPr vert="horz" wrap="square" lIns="91440" tIns="45720" rIns="91440" bIns="45720" anchor="t" anchorCtr="0" compatLnSpc="1">
            <a:noAutofit/>
          </a:bodyPr>
          <a:lstStyle>
            <a:lvl1pPr marL="0" marR="0" lvl="0" indent="0" defTabSz="1125470" fontAlgn="auto">
              <a:lnSpc>
                <a:spcPct val="100000"/>
              </a:lnSpc>
              <a:spcBef>
                <a:spcPts val="300"/>
              </a:spcBef>
              <a:spcAft>
                <a:spcPts val="0"/>
              </a:spcAft>
              <a:buNone/>
              <a:tabLst/>
              <a:defRPr lang="en-US" sz="1100" b="0" i="0" u="none" strike="noStrike" cap="none" spc="0" baseline="0">
                <a:solidFill>
                  <a:srgbClr val="008173"/>
                </a:solidFill>
                <a:uFillTx/>
                <a:latin typeface="Calibri" pitchFamily="34"/>
                <a:cs typeface="Calibri" pitchFamily="34"/>
              </a:defRPr>
            </a:lvl1pPr>
          </a:lstStyle>
          <a:p>
            <a:pPr lvl="0"/>
            <a:r>
              <a:rPr lang="en-US"/>
              <a:t>Source reference for illustration</a:t>
            </a:r>
          </a:p>
        </p:txBody>
      </p:sp>
    </p:spTree>
    <p:extLst>
      <p:ext uri="{BB962C8B-B14F-4D97-AF65-F5344CB8AC3E}">
        <p14:creationId xmlns:p14="http://schemas.microsoft.com/office/powerpoint/2010/main" val="210612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C05162C-6DCB-41DC-9C1B-72A16CCDF1FA}" type="datetimeFigureOut">
              <a:rPr lang="en-GB" smtClean="0">
                <a:solidFill>
                  <a:prstClr val="black">
                    <a:tint val="75000"/>
                  </a:prstClr>
                </a:solidFill>
              </a:rPr>
              <a:pPr/>
              <a:t>16/07/2024</a:t>
            </a:fld>
            <a:endParaRPr lang="en-GB">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B4B39A0-0C5D-4526-B4B3-F5C007C43EA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2610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49386" y="190502"/>
            <a:ext cx="11418277" cy="524395"/>
          </a:xfrm>
          <a:prstGeom prst="rect">
            <a:avLst/>
          </a:prstGeom>
        </p:spPr>
        <p:txBody>
          <a:bodyPr/>
          <a:lstStyle>
            <a:lvl1pPr marL="0" indent="0">
              <a:buNone/>
              <a:defRPr sz="2800" b="1">
                <a:solidFill>
                  <a:schemeClr val="bg1"/>
                </a:solidFill>
              </a:defRPr>
            </a:lvl1pPr>
          </a:lstStyle>
          <a:p>
            <a:pPr lvl="0"/>
            <a:r>
              <a:rPr lang="en-US"/>
              <a:t>Slide title goes here</a:t>
            </a:r>
          </a:p>
        </p:txBody>
      </p:sp>
      <p:sp>
        <p:nvSpPr>
          <p:cNvPr id="6" name="Content Placeholder 5"/>
          <p:cNvSpPr>
            <a:spLocks noGrp="1"/>
          </p:cNvSpPr>
          <p:nvPr>
            <p:ph sz="quarter" idx="11"/>
          </p:nvPr>
        </p:nvSpPr>
        <p:spPr>
          <a:xfrm>
            <a:off x="449386" y="1147766"/>
            <a:ext cx="11418277" cy="4562475"/>
          </a:xfrm>
          <a:prstGeom prst="rect">
            <a:avLst/>
          </a:prstGeom>
        </p:spPr>
        <p:txBody>
          <a:bodyPr/>
          <a:lstStyle>
            <a:lvl1pPr>
              <a:defRPr>
                <a:solidFill>
                  <a:srgbClr val="006654"/>
                </a:solidFill>
              </a:defRPr>
            </a:lvl1pPr>
            <a:lvl2pPr>
              <a:defRPr>
                <a:solidFill>
                  <a:srgbClr val="006654"/>
                </a:solidFill>
              </a:defRPr>
            </a:lvl2pPr>
            <a:lvl3pPr>
              <a:defRPr>
                <a:solidFill>
                  <a:srgbClr val="006654"/>
                </a:solidFill>
              </a:defRPr>
            </a:lvl3pPr>
            <a:lvl4pPr>
              <a:defRPr>
                <a:solidFill>
                  <a:srgbClr val="006654"/>
                </a:solidFill>
              </a:defRPr>
            </a:lvl4pPr>
            <a:lvl5pPr>
              <a:defRPr>
                <a:solidFill>
                  <a:srgbClr val="00665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720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62357" y="778833"/>
            <a:ext cx="10892214" cy="1055688"/>
          </a:xfrm>
          <a:prstGeom prst="rect">
            <a:avLst/>
          </a:prstGeom>
        </p:spPr>
        <p:txBody>
          <a:bodyPr/>
          <a:lstStyle>
            <a:lvl1pPr marL="0" indent="0" algn="r">
              <a:buFontTx/>
              <a:buNone/>
              <a:defRPr sz="3200" b="1">
                <a:solidFill>
                  <a:srgbClr val="006654"/>
                </a:solidFill>
                <a:latin typeface="Calibri" panose="020F0502020204030204" pitchFamily="34" charset="0"/>
                <a:cs typeface="Calibri" panose="020F0502020204030204" pitchFamily="34" charset="0"/>
              </a:defRPr>
            </a:lvl1pPr>
          </a:lstStyle>
          <a:p>
            <a:pPr lvl="0"/>
            <a:r>
              <a:rPr lang="en-US"/>
              <a:t>PRESENTATION TITLE GOES HERE</a:t>
            </a:r>
            <a:br>
              <a:rPr lang="en-US"/>
            </a:br>
            <a:r>
              <a:rPr lang="en-US"/>
              <a:t>Max two lines</a:t>
            </a:r>
          </a:p>
        </p:txBody>
      </p:sp>
    </p:spTree>
    <p:extLst>
      <p:ext uri="{BB962C8B-B14F-4D97-AF65-F5344CB8AC3E}">
        <p14:creationId xmlns:p14="http://schemas.microsoft.com/office/powerpoint/2010/main" val="480117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 mit Überschrif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7B2073-4E25-2B43-9A69-2777D967CFE3}"/>
              </a:ext>
            </a:extLst>
          </p:cNvPr>
          <p:cNvSpPr>
            <a:spLocks noGrp="1"/>
          </p:cNvSpPr>
          <p:nvPr>
            <p:ph idx="1"/>
          </p:nvPr>
        </p:nvSpPr>
        <p:spPr>
          <a:xfrm>
            <a:off x="5183188" y="987426"/>
            <a:ext cx="6172201" cy="467169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 1">
            <a:extLst>
              <a:ext uri="{FF2B5EF4-FFF2-40B4-BE49-F238E27FC236}">
                <a16:creationId xmlns:a16="http://schemas.microsoft.com/office/drawing/2014/main" id="{064B23D8-C370-334E-BEA7-7CF595E4CE6D}"/>
              </a:ext>
            </a:extLst>
          </p:cNvPr>
          <p:cNvSpPr>
            <a:spLocks noGrp="1"/>
          </p:cNvSpPr>
          <p:nvPr>
            <p:ph type="title"/>
          </p:nvPr>
        </p:nvSpPr>
        <p:spPr>
          <a:xfrm>
            <a:off x="364385" y="987426"/>
            <a:ext cx="4407641" cy="1069975"/>
          </a:xfrm>
        </p:spPr>
        <p:txBody>
          <a:bodyPr anchor="b"/>
          <a:lstStyle>
            <a:lvl1pPr>
              <a:defRPr sz="2600">
                <a:solidFill>
                  <a:srgbClr val="0C8381"/>
                </a:solidFill>
              </a:defRPr>
            </a:lvl1pPr>
          </a:lstStyle>
          <a:p>
            <a:r>
              <a:rPr lang="de-DE"/>
              <a:t>Mastertitelformat bearbeiten</a:t>
            </a:r>
          </a:p>
        </p:txBody>
      </p:sp>
      <p:sp>
        <p:nvSpPr>
          <p:cNvPr id="9" name="Textplatzhalter 3">
            <a:extLst>
              <a:ext uri="{FF2B5EF4-FFF2-40B4-BE49-F238E27FC236}">
                <a16:creationId xmlns:a16="http://schemas.microsoft.com/office/drawing/2014/main" id="{A52AC94D-8EB6-E543-9306-AFAFB757F916}"/>
              </a:ext>
            </a:extLst>
          </p:cNvPr>
          <p:cNvSpPr>
            <a:spLocks noGrp="1"/>
          </p:cNvSpPr>
          <p:nvPr>
            <p:ph type="body" sz="half" idx="2"/>
          </p:nvPr>
        </p:nvSpPr>
        <p:spPr>
          <a:xfrm>
            <a:off x="364385" y="2057400"/>
            <a:ext cx="4407641" cy="3601720"/>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10" name="Foliennummernplatzhalter 5">
            <a:extLst>
              <a:ext uri="{FF2B5EF4-FFF2-40B4-BE49-F238E27FC236}">
                <a16:creationId xmlns:a16="http://schemas.microsoft.com/office/drawing/2014/main" id="{5101175D-85E5-A345-B041-3BDAC58F7E06}"/>
              </a:ext>
            </a:extLst>
          </p:cNvPr>
          <p:cNvSpPr>
            <a:spLocks noGrp="1"/>
          </p:cNvSpPr>
          <p:nvPr>
            <p:ph type="sldNum" sz="quarter" idx="4"/>
          </p:nvPr>
        </p:nvSpPr>
        <p:spPr>
          <a:xfrm>
            <a:off x="11281263" y="131763"/>
            <a:ext cx="556510" cy="196850"/>
          </a:xfrm>
          <a:prstGeom prst="rect">
            <a:avLst/>
          </a:prstGeom>
        </p:spPr>
        <p:txBody>
          <a:bodyPr vert="horz" lIns="91440" tIns="45720" rIns="91440" bIns="45720" rtlCol="0" anchor="ctr"/>
          <a:lstStyle>
            <a:lvl1pPr algn="r">
              <a:defRPr sz="650">
                <a:solidFill>
                  <a:schemeClr val="tx1">
                    <a:tint val="75000"/>
                  </a:schemeClr>
                </a:solidFill>
                <a:latin typeface="+mj-lt"/>
              </a:defRPr>
            </a:lvl1pPr>
          </a:lstStyle>
          <a:p>
            <a:fld id="{1553A865-F1EC-204B-95A6-1AE7010EF806}" type="slidenum">
              <a:rPr lang="de-DE" smtClean="0"/>
              <a:pPr/>
              <a:t>‹N›</a:t>
            </a:fld>
            <a:endParaRPr lang="de-DE"/>
          </a:p>
        </p:txBody>
      </p:sp>
    </p:spTree>
    <p:extLst>
      <p:ext uri="{BB962C8B-B14F-4D97-AF65-F5344CB8AC3E}">
        <p14:creationId xmlns:p14="http://schemas.microsoft.com/office/powerpoint/2010/main" val="1940049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A0423DB-95CB-42BD-B34A-457B6B23C96E}"/>
              </a:ext>
            </a:extLst>
          </p:cNvPr>
          <p:cNvSpPr txBox="1">
            <a:spLocks noGrp="1"/>
          </p:cNvSpPr>
          <p:nvPr>
            <p:ph type="body" sz="quarter" idx="4294967295"/>
          </p:nvPr>
        </p:nvSpPr>
        <p:spPr>
          <a:xfrm>
            <a:off x="711202" y="936190"/>
            <a:ext cx="10779120" cy="1442081"/>
          </a:xfrm>
          <a:prstGeom prst="rect">
            <a:avLst/>
          </a:prstGeom>
          <a:noFill/>
          <a:ln>
            <a:noFill/>
          </a:ln>
        </p:spPr>
        <p:txBody>
          <a:bodyPr vert="horz" wrap="square" lIns="91440" tIns="45720" rIns="91440" bIns="45720" anchor="t" anchorCtr="0" compatLnSpc="1">
            <a:noAutofit/>
          </a:bodyPr>
          <a:lstStyle>
            <a:lvl1pPr marL="0" marR="0" lvl="0" indent="0" algn="r" defTabSz="1125470" fontAlgn="auto">
              <a:lnSpc>
                <a:spcPct val="100000"/>
              </a:lnSpc>
              <a:spcBef>
                <a:spcPts val="900"/>
              </a:spcBef>
              <a:spcAft>
                <a:spcPts val="0"/>
              </a:spcAft>
              <a:buNone/>
              <a:tabLst/>
              <a:defRPr lang="en-US" sz="3939" b="1" i="0" u="none" strike="noStrike" cap="none" spc="0" baseline="0">
                <a:solidFill>
                  <a:srgbClr val="008173"/>
                </a:solidFill>
                <a:uFillTx/>
                <a:latin typeface="Open Sans"/>
              </a:defRPr>
            </a:lvl1pPr>
            <a:lvl2pPr marL="0" marR="0" lvl="0" indent="0" algn="r" defTabSz="1125470" fontAlgn="auto">
              <a:lnSpc>
                <a:spcPct val="100000"/>
              </a:lnSpc>
              <a:spcBef>
                <a:spcPts val="900"/>
              </a:spcBef>
              <a:spcAft>
                <a:spcPts val="0"/>
              </a:spcAft>
              <a:buNone/>
              <a:tabLst/>
              <a:defRPr lang="en-US" sz="3939" b="1" i="0" u="none" strike="noStrike" cap="none" spc="0" baseline="0">
                <a:solidFill>
                  <a:srgbClr val="008173"/>
                </a:solidFill>
                <a:uFillTx/>
                <a:latin typeface="Open Sans"/>
              </a:defRPr>
            </a:lvl2pPr>
          </a:lstStyle>
          <a:p>
            <a:pPr lvl="0"/>
            <a:r>
              <a:rPr lang="en-US"/>
              <a:t>Presentation title goes here</a:t>
            </a:r>
          </a:p>
          <a:p>
            <a:pPr lvl="0"/>
            <a:r>
              <a:rPr lang="en-US"/>
              <a:t>Max two lines</a:t>
            </a:r>
          </a:p>
        </p:txBody>
      </p:sp>
      <p:sp>
        <p:nvSpPr>
          <p:cNvPr id="3" name="Text Placeholder 5">
            <a:extLst>
              <a:ext uri="{FF2B5EF4-FFF2-40B4-BE49-F238E27FC236}">
                <a16:creationId xmlns:a16="http://schemas.microsoft.com/office/drawing/2014/main" id="{15750883-4321-4950-945A-962EFCADCF60}"/>
              </a:ext>
            </a:extLst>
          </p:cNvPr>
          <p:cNvSpPr txBox="1">
            <a:spLocks noGrp="1"/>
          </p:cNvSpPr>
          <p:nvPr>
            <p:ph type="body" sz="quarter" idx="4294967295"/>
          </p:nvPr>
        </p:nvSpPr>
        <p:spPr>
          <a:xfrm>
            <a:off x="711202" y="365750"/>
            <a:ext cx="2164083" cy="322353"/>
          </a:xfrm>
          <a:prstGeom prst="rect">
            <a:avLst/>
          </a:prstGeom>
          <a:noFill/>
          <a:ln>
            <a:noFill/>
          </a:ln>
        </p:spPr>
        <p:txBody>
          <a:bodyPr vert="horz" wrap="square" lIns="91440" tIns="45720" rIns="91440" bIns="45720" anchor="t" anchorCtr="0" compatLnSpc="1">
            <a:noAutofit/>
          </a:bodyPr>
          <a:lstStyle>
            <a:lvl1pPr marL="0" marR="0" lvl="0" indent="0" defTabSz="1125470" fontAlgn="auto">
              <a:lnSpc>
                <a:spcPct val="100000"/>
              </a:lnSpc>
              <a:spcBef>
                <a:spcPts val="200"/>
              </a:spcBef>
              <a:spcAft>
                <a:spcPts val="0"/>
              </a:spcAft>
              <a:buNone/>
              <a:tabLst/>
              <a:defRPr lang="en-US" sz="788" b="1" i="0" u="none" strike="noStrike" cap="none" spc="0" baseline="0">
                <a:solidFill>
                  <a:srgbClr val="008173"/>
                </a:solidFill>
                <a:uFillTx/>
                <a:latin typeface="Open Sans"/>
              </a:defRPr>
            </a:lvl1pPr>
          </a:lstStyle>
          <a:p>
            <a:pPr lvl="0"/>
            <a:r>
              <a:rPr lang="en-US"/>
              <a:t>Speaker | Date | Venue</a:t>
            </a:r>
            <a:endParaRPr lang="en-GB"/>
          </a:p>
        </p:txBody>
      </p:sp>
    </p:spTree>
    <p:extLst>
      <p:ext uri="{BB962C8B-B14F-4D97-AF65-F5344CB8AC3E}">
        <p14:creationId xmlns:p14="http://schemas.microsoft.com/office/powerpoint/2010/main" val="35808132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Large photo left ">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AABC72F5-23BC-41E1-BA77-B1D6EBF1EC3E}"/>
              </a:ext>
            </a:extLst>
          </p:cNvPr>
          <p:cNvSpPr txBox="1">
            <a:spLocks noGrp="1"/>
          </p:cNvSpPr>
          <p:nvPr>
            <p:ph type="pic" sz="quarter" idx="4294967295"/>
          </p:nvPr>
        </p:nvSpPr>
        <p:spPr>
          <a:xfrm>
            <a:off x="0" y="814456"/>
            <a:ext cx="4320000" cy="5399998"/>
          </a:xfrm>
          <a:prstGeom prst="rect">
            <a:avLst/>
          </a:prstGeom>
          <a:noFill/>
          <a:ln>
            <a:noFill/>
          </a:ln>
        </p:spPr>
        <p:txBody>
          <a:bodyPr vert="horz" wrap="square" lIns="91440" tIns="45720" rIns="91440" bIns="45720" anchor="t" anchorCtr="0" compatLnSpc="1">
            <a:noAutofit/>
          </a:bodyPr>
          <a:lstStyle>
            <a:lvl1pPr marL="0" marR="0" lvl="0" indent="0" defTabSz="1125470" fontAlgn="auto">
              <a:lnSpc>
                <a:spcPct val="100000"/>
              </a:lnSpc>
              <a:spcBef>
                <a:spcPts val="900"/>
              </a:spcBef>
              <a:spcAft>
                <a:spcPts val="0"/>
              </a:spcAft>
              <a:buNone/>
              <a:tabLst/>
              <a:defRPr lang="en-GB" sz="3939" b="0" i="0" u="none" strike="noStrike" cap="none" spc="0" baseline="0">
                <a:solidFill>
                  <a:srgbClr val="000000"/>
                </a:solidFill>
                <a:uFillTx/>
                <a:latin typeface="Open Sans"/>
              </a:defRPr>
            </a:lvl1pPr>
          </a:lstStyle>
          <a:p>
            <a:pPr lvl="0"/>
            <a:endParaRPr lang="en-GB"/>
          </a:p>
        </p:txBody>
      </p:sp>
      <p:sp>
        <p:nvSpPr>
          <p:cNvPr id="3" name="Text Placeholder 5">
            <a:extLst>
              <a:ext uri="{FF2B5EF4-FFF2-40B4-BE49-F238E27FC236}">
                <a16:creationId xmlns:a16="http://schemas.microsoft.com/office/drawing/2014/main" id="{9C212497-520B-40E3-818C-9881525672EA}"/>
              </a:ext>
            </a:extLst>
          </p:cNvPr>
          <p:cNvSpPr txBox="1">
            <a:spLocks noGrp="1"/>
          </p:cNvSpPr>
          <p:nvPr>
            <p:ph type="body" sz="quarter" idx="4294967295"/>
          </p:nvPr>
        </p:nvSpPr>
        <p:spPr>
          <a:xfrm>
            <a:off x="130237" y="0"/>
            <a:ext cx="10353897" cy="531293"/>
          </a:xfrm>
          <a:prstGeom prst="rect">
            <a:avLst/>
          </a:prstGeom>
          <a:noFill/>
          <a:ln>
            <a:noFill/>
          </a:ln>
        </p:spPr>
        <p:txBody>
          <a:bodyPr vert="horz" wrap="square" lIns="91440" tIns="45720" rIns="91440" bIns="45720" anchor="t" anchorCtr="0" compatLnSpc="1">
            <a:noAutofit/>
          </a:bodyPr>
          <a:lstStyle>
            <a:lvl1pPr marL="0" marR="0" lvl="0" indent="0" defTabSz="1125470" fontAlgn="auto">
              <a:lnSpc>
                <a:spcPct val="100000"/>
              </a:lnSpc>
              <a:spcAft>
                <a:spcPts val="0"/>
              </a:spcAft>
              <a:buNone/>
              <a:tabLst/>
              <a:defRPr lang="en-US" sz="4000" b="1" i="0" u="none" strike="noStrike" cap="none" spc="0" baseline="0">
                <a:solidFill>
                  <a:srgbClr val="002060"/>
                </a:solidFill>
                <a:uFillTx/>
                <a:latin typeface="Calibri" pitchFamily="34"/>
                <a:cs typeface="Calibri" pitchFamily="34"/>
              </a:defRPr>
            </a:lvl1pPr>
          </a:lstStyle>
          <a:p>
            <a:pPr lvl="0"/>
            <a:r>
              <a:rPr lang="en-US"/>
              <a:t>Slide title goes here</a:t>
            </a:r>
            <a:endParaRPr lang="en-GB"/>
          </a:p>
        </p:txBody>
      </p:sp>
      <p:sp>
        <p:nvSpPr>
          <p:cNvPr id="4" name="Content Placeholder 2">
            <a:extLst>
              <a:ext uri="{FF2B5EF4-FFF2-40B4-BE49-F238E27FC236}">
                <a16:creationId xmlns:a16="http://schemas.microsoft.com/office/drawing/2014/main" id="{56E30846-DC7D-459B-A567-7E414CA96CAF}"/>
              </a:ext>
            </a:extLst>
          </p:cNvPr>
          <p:cNvSpPr txBox="1">
            <a:spLocks noGrp="1"/>
          </p:cNvSpPr>
          <p:nvPr>
            <p:ph sz="quarter" idx="4294967295"/>
          </p:nvPr>
        </p:nvSpPr>
        <p:spPr>
          <a:xfrm>
            <a:off x="4545720" y="954706"/>
            <a:ext cx="7407380" cy="5034192"/>
          </a:xfrm>
          <a:prstGeom prst="rect">
            <a:avLst/>
          </a:prstGeom>
          <a:noFill/>
          <a:ln>
            <a:noFill/>
          </a:ln>
        </p:spPr>
        <p:txBody>
          <a:bodyPr vert="horz" wrap="square" lIns="91440" tIns="45720" rIns="91440" bIns="45720" anchor="t" anchorCtr="0" compatLnSpc="1">
            <a:noAutofit/>
          </a:bodyPr>
          <a:lstStyle>
            <a:lvl1pPr marL="422050" marR="0" lvl="0" indent="-422050" defTabSz="1125470" fontAlgn="auto">
              <a:lnSpc>
                <a:spcPct val="100000"/>
              </a:lnSpc>
              <a:spcAft>
                <a:spcPts val="0"/>
              </a:spcAft>
              <a:buSzPct val="100000"/>
              <a:buFont typeface="Arial" pitchFamily="34"/>
              <a:tabLst/>
              <a:defRPr lang="en-US" sz="4000" b="0" i="0" u="none" strike="noStrike" cap="none" spc="0" baseline="0">
                <a:solidFill>
                  <a:srgbClr val="113A60"/>
                </a:solidFill>
                <a:uFillTx/>
                <a:latin typeface="Calibri" pitchFamily="34"/>
                <a:cs typeface="Calibri" pitchFamily="34"/>
              </a:defRPr>
            </a:lvl1pPr>
            <a:lvl2pPr marL="914445" marR="0" lvl="1" indent="-351705" defTabSz="1125470" fontAlgn="auto">
              <a:lnSpc>
                <a:spcPct val="100000"/>
              </a:lnSpc>
              <a:spcBef>
                <a:spcPts val="900"/>
              </a:spcBef>
              <a:spcAft>
                <a:spcPts val="0"/>
              </a:spcAft>
              <a:buSzPct val="100000"/>
              <a:buFont typeface="Arial" pitchFamily="34"/>
              <a:buChar char="–"/>
              <a:tabLst/>
              <a:defRPr lang="en-US" sz="3600" b="0" i="0" u="none" strike="noStrike" cap="none" spc="0" baseline="0">
                <a:solidFill>
                  <a:srgbClr val="113A60"/>
                </a:solidFill>
                <a:uFillTx/>
                <a:latin typeface="Calibri" pitchFamily="34"/>
                <a:cs typeface="Calibri" pitchFamily="34"/>
              </a:defRPr>
            </a:lvl2pPr>
            <a:lvl3pPr marL="1406840" marR="0" lvl="2" indent="-281370" defTabSz="1125470" fontAlgn="auto">
              <a:lnSpc>
                <a:spcPct val="100000"/>
              </a:lnSpc>
              <a:spcBef>
                <a:spcPts val="800"/>
              </a:spcBef>
              <a:spcAft>
                <a:spcPts val="0"/>
              </a:spcAft>
              <a:buSzPct val="100000"/>
              <a:buFont typeface="Arial" pitchFamily="34"/>
              <a:tabLst/>
              <a:defRPr lang="en-US" sz="3200" b="0" i="0" u="none" strike="noStrike" cap="none" spc="0" baseline="0">
                <a:solidFill>
                  <a:srgbClr val="113A60"/>
                </a:solidFill>
                <a:uFillTx/>
                <a:latin typeface="Calibri" pitchFamily="34"/>
                <a:cs typeface="Calibri" pitchFamily="34"/>
              </a:defRPr>
            </a:lvl3pPr>
            <a:lvl4pPr marL="1969571" marR="0" lvl="3" indent="-281370" defTabSz="1125470" fontAlgn="auto">
              <a:lnSpc>
                <a:spcPct val="100000"/>
              </a:lnSpc>
              <a:spcBef>
                <a:spcPts val="700"/>
              </a:spcBef>
              <a:spcAft>
                <a:spcPts val="0"/>
              </a:spcAft>
              <a:buSzPct val="100000"/>
              <a:buFont typeface="Arial" pitchFamily="34"/>
              <a:buChar char="–"/>
              <a:tabLst/>
              <a:defRPr lang="en-US" sz="2800" b="0" i="0" u="none" strike="noStrike" cap="none" spc="0" baseline="0">
                <a:solidFill>
                  <a:srgbClr val="113A60"/>
                </a:solidFill>
                <a:uFillTx/>
                <a:latin typeface="Calibri" pitchFamily="34"/>
                <a:cs typeface="Calibri" pitchFamily="34"/>
              </a:defRPr>
            </a:lvl4pPr>
            <a:lvl5pPr marL="2532311" marR="0" lvl="4" indent="-281370" defTabSz="1125470" fontAlgn="auto">
              <a:lnSpc>
                <a:spcPct val="100000"/>
              </a:lnSpc>
              <a:spcBef>
                <a:spcPts val="700"/>
              </a:spcBef>
              <a:spcAft>
                <a:spcPts val="0"/>
              </a:spcAft>
              <a:buSzPct val="100000"/>
              <a:buFont typeface="Arial" pitchFamily="34"/>
              <a:buChar char="»"/>
              <a:tabLst/>
              <a:defRPr lang="en-US" sz="2800" b="0" i="0" u="none" strike="noStrike" cap="none" spc="0" baseline="0">
                <a:solidFill>
                  <a:srgbClr val="113A60"/>
                </a:solidFill>
                <a:uFillTx/>
                <a:latin typeface="Calibri" pitchFamily="34"/>
                <a:cs typeface="Calibri"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a:extLst>
              <a:ext uri="{FF2B5EF4-FFF2-40B4-BE49-F238E27FC236}">
                <a16:creationId xmlns:a16="http://schemas.microsoft.com/office/drawing/2014/main" id="{FAD58325-C31A-4A71-BFD5-3D5A836C6335}"/>
              </a:ext>
            </a:extLst>
          </p:cNvPr>
          <p:cNvSpPr txBox="1">
            <a:spLocks noGrp="1"/>
          </p:cNvSpPr>
          <p:nvPr>
            <p:ph type="body" sz="quarter" idx="4294967295"/>
          </p:nvPr>
        </p:nvSpPr>
        <p:spPr>
          <a:xfrm>
            <a:off x="0" y="2880003"/>
            <a:ext cx="251999" cy="3240002"/>
          </a:xfrm>
          <a:prstGeom prst="rect">
            <a:avLst/>
          </a:prstGeom>
          <a:noFill/>
          <a:ln>
            <a:noFill/>
          </a:ln>
        </p:spPr>
        <p:txBody>
          <a:bodyPr vert="horz" wrap="square" lIns="91440" tIns="45720" rIns="91440" bIns="45720" anchor="t" anchorCtr="0" compatLnSpc="1">
            <a:noAutofit/>
          </a:bodyPr>
          <a:lstStyle>
            <a:lvl1pPr marL="0" marR="0" lvl="0" indent="0" defTabSz="1125470" fontAlgn="auto">
              <a:lnSpc>
                <a:spcPct val="100000"/>
              </a:lnSpc>
              <a:spcBef>
                <a:spcPts val="200"/>
              </a:spcBef>
              <a:spcAft>
                <a:spcPts val="0"/>
              </a:spcAft>
              <a:buNone/>
              <a:tabLst/>
              <a:defRPr lang="en-GB" sz="800" b="0" i="0" u="none" strike="noStrike" cap="none" spc="0" baseline="0">
                <a:solidFill>
                  <a:srgbClr val="FFFFFF"/>
                </a:solidFill>
                <a:uFillTx/>
                <a:latin typeface="Open Sans"/>
              </a:defRPr>
            </a:lvl1pPr>
          </a:lstStyle>
          <a:p>
            <a:pPr lvl="0"/>
            <a:endParaRPr lang="en-GB"/>
          </a:p>
        </p:txBody>
      </p:sp>
    </p:spTree>
    <p:extLst>
      <p:ext uri="{BB962C8B-B14F-4D97-AF65-F5344CB8AC3E}">
        <p14:creationId xmlns:p14="http://schemas.microsoft.com/office/powerpoint/2010/main" val="3530438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32E1631-5F99-42F6-BB39-370FEA0BDBCC}"/>
              </a:ext>
            </a:extLst>
          </p:cNvPr>
          <p:cNvSpPr txBox="1">
            <a:spLocks noGrp="1"/>
          </p:cNvSpPr>
          <p:nvPr>
            <p:ph type="body" sz="quarter" idx="4294967295"/>
          </p:nvPr>
        </p:nvSpPr>
        <p:spPr>
          <a:xfrm>
            <a:off x="562356" y="778831"/>
            <a:ext cx="10892213" cy="1055683"/>
          </a:xfrm>
          <a:prstGeom prst="rect">
            <a:avLst/>
          </a:prstGeom>
          <a:noFill/>
          <a:ln>
            <a:noFill/>
          </a:ln>
        </p:spPr>
        <p:txBody>
          <a:bodyPr vert="horz" wrap="square" lIns="91440" tIns="45720" rIns="91440" bIns="45720" anchor="t" anchorCtr="0" compatLnSpc="1">
            <a:noAutofit/>
          </a:bodyPr>
          <a:lstStyle>
            <a:lvl1pPr marL="0" marR="0" lvl="0" indent="0" algn="r" defTabSz="844100" fontAlgn="auto">
              <a:lnSpc>
                <a:spcPct val="100000"/>
              </a:lnSpc>
              <a:spcBef>
                <a:spcPts val="800"/>
              </a:spcBef>
              <a:spcAft>
                <a:spcPts val="0"/>
              </a:spcAft>
              <a:buNone/>
              <a:tabLst/>
              <a:defRPr lang="en-US" sz="3200" b="1" i="0" u="none" strike="noStrike" cap="none" spc="0" baseline="0">
                <a:solidFill>
                  <a:srgbClr val="006654"/>
                </a:solidFill>
                <a:uFillTx/>
                <a:latin typeface="Calibri" pitchFamily="34"/>
                <a:cs typeface="Calibri" pitchFamily="34"/>
              </a:defRPr>
            </a:lvl1pPr>
          </a:lstStyle>
          <a:p>
            <a:pPr lvl="0"/>
            <a:r>
              <a:rPr lang="en-US"/>
              <a:t>PRESENTATION TITLE GOES HERE</a:t>
            </a:r>
            <a:br>
              <a:rPr lang="en-US"/>
            </a:br>
            <a:r>
              <a:rPr lang="en-US"/>
              <a:t>Max two lines</a:t>
            </a:r>
          </a:p>
        </p:txBody>
      </p:sp>
    </p:spTree>
    <p:extLst>
      <p:ext uri="{BB962C8B-B14F-4D97-AF65-F5344CB8AC3E}">
        <p14:creationId xmlns:p14="http://schemas.microsoft.com/office/powerpoint/2010/main" val="14483983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key message_image_Synthesis">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68000" y="36000"/>
            <a:ext cx="11246369" cy="676111"/>
          </a:xfrm>
          <a:prstGeom prst="rect">
            <a:avLst/>
          </a:prstGeom>
        </p:spPr>
        <p:txBody>
          <a:bodyPr/>
          <a:lstStyle>
            <a:lvl1pPr marL="0" indent="0">
              <a:buNone/>
              <a:defRPr sz="4000" b="1" baseline="0">
                <a:solidFill>
                  <a:schemeClr val="bg1"/>
                </a:solidFill>
                <a:latin typeface="Calibri" panose="020F0502020204030204" pitchFamily="34" charset="0"/>
                <a:cs typeface="Calibri" panose="020F0502020204030204" pitchFamily="34" charset="0"/>
              </a:defRPr>
            </a:lvl1pPr>
            <a:lvl2pPr marL="562737" indent="0">
              <a:buNone/>
              <a:defRPr/>
            </a:lvl2pPr>
            <a:lvl3pPr marL="1125472" indent="0">
              <a:buNone/>
              <a:defRPr/>
            </a:lvl3pPr>
            <a:lvl4pPr marL="1688207" indent="0">
              <a:buNone/>
              <a:defRPr/>
            </a:lvl4pPr>
            <a:lvl5pPr marL="2250944" indent="0">
              <a:buNone/>
              <a:defRPr/>
            </a:lvl5pPr>
          </a:lstStyle>
          <a:p>
            <a:pPr lvl="0"/>
            <a:r>
              <a:rPr lang="en-US"/>
              <a:t>Slide title goes here</a:t>
            </a:r>
          </a:p>
        </p:txBody>
      </p:sp>
      <p:sp>
        <p:nvSpPr>
          <p:cNvPr id="3" name="Content Placeholder 2"/>
          <p:cNvSpPr>
            <a:spLocks noGrp="1"/>
          </p:cNvSpPr>
          <p:nvPr>
            <p:ph sz="quarter" idx="13"/>
          </p:nvPr>
        </p:nvSpPr>
        <p:spPr>
          <a:xfrm>
            <a:off x="468313" y="1431925"/>
            <a:ext cx="11245850" cy="3759200"/>
          </a:xfrm>
          <a:prstGeom prst="rect">
            <a:avLst/>
          </a:prstGeom>
        </p:spPr>
        <p:txBody>
          <a:bodyPr/>
          <a:lstStyle>
            <a:lvl1pPr>
              <a:defRPr sz="4000">
                <a:solidFill>
                  <a:srgbClr val="008173"/>
                </a:solidFill>
                <a:latin typeface="Calibri" panose="020F0502020204030204" pitchFamily="34" charset="0"/>
                <a:cs typeface="Calibri" panose="020F0502020204030204" pitchFamily="34" charset="0"/>
              </a:defRPr>
            </a:lvl1pPr>
            <a:lvl2pPr>
              <a:defRPr sz="3600">
                <a:solidFill>
                  <a:srgbClr val="008173"/>
                </a:solidFill>
                <a:latin typeface="Calibri" panose="020F0502020204030204" pitchFamily="34" charset="0"/>
                <a:cs typeface="Calibri" panose="020F0502020204030204" pitchFamily="34" charset="0"/>
              </a:defRPr>
            </a:lvl2pPr>
            <a:lvl3pPr>
              <a:defRPr sz="3200">
                <a:solidFill>
                  <a:srgbClr val="008173"/>
                </a:solidFill>
                <a:latin typeface="Calibri" panose="020F0502020204030204" pitchFamily="34" charset="0"/>
                <a:cs typeface="Calibri" panose="020F0502020204030204" pitchFamily="34" charset="0"/>
              </a:defRPr>
            </a:lvl3pPr>
            <a:lvl4pPr>
              <a:defRPr sz="2800">
                <a:solidFill>
                  <a:srgbClr val="008173"/>
                </a:solidFill>
                <a:latin typeface="Calibri" panose="020F0502020204030204" pitchFamily="34" charset="0"/>
                <a:cs typeface="Calibri" panose="020F0502020204030204" pitchFamily="34" charset="0"/>
              </a:defRPr>
            </a:lvl4pPr>
            <a:lvl5pPr>
              <a:defRPr sz="2800">
                <a:solidFill>
                  <a:srgbClr val="008173"/>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quarter" idx="14" hasCustomPrompt="1"/>
          </p:nvPr>
        </p:nvSpPr>
        <p:spPr>
          <a:xfrm>
            <a:off x="598488" y="6250565"/>
            <a:ext cx="3683000" cy="274637"/>
          </a:xfrm>
          <a:prstGeom prst="rect">
            <a:avLst/>
          </a:prstGeom>
        </p:spPr>
        <p:txBody>
          <a:bodyPr/>
          <a:lstStyle>
            <a:lvl1pPr marL="0" indent="0">
              <a:buNone/>
              <a:defRPr sz="1100">
                <a:solidFill>
                  <a:srgbClr val="008173"/>
                </a:solidFill>
                <a:latin typeface="Calibri" panose="020F0502020204030204" pitchFamily="34" charset="0"/>
                <a:cs typeface="Calibri" panose="020F0502020204030204" pitchFamily="34" charset="0"/>
              </a:defRPr>
            </a:lvl1pPr>
            <a:lvl2pPr>
              <a:defRPr sz="1000">
                <a:solidFill>
                  <a:srgbClr val="006654"/>
                </a:solidFill>
              </a:defRPr>
            </a:lvl2pPr>
            <a:lvl3pPr>
              <a:defRPr sz="1000">
                <a:solidFill>
                  <a:srgbClr val="006654"/>
                </a:solidFill>
              </a:defRPr>
            </a:lvl3pPr>
            <a:lvl4pPr>
              <a:defRPr sz="1000">
                <a:solidFill>
                  <a:srgbClr val="006654"/>
                </a:solidFill>
              </a:defRPr>
            </a:lvl4pPr>
            <a:lvl5pPr>
              <a:defRPr sz="1000">
                <a:solidFill>
                  <a:srgbClr val="006654"/>
                </a:solidFill>
              </a:defRPr>
            </a:lvl5pPr>
          </a:lstStyle>
          <a:p>
            <a:pPr lvl="0"/>
            <a:r>
              <a:rPr lang="en-US"/>
              <a:t>Source reference for illustration</a:t>
            </a:r>
          </a:p>
        </p:txBody>
      </p:sp>
    </p:spTree>
    <p:extLst>
      <p:ext uri="{BB962C8B-B14F-4D97-AF65-F5344CB8AC3E}">
        <p14:creationId xmlns:p14="http://schemas.microsoft.com/office/powerpoint/2010/main" val="224446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key message_image_Synthesi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9257746-1B07-FED5-6416-77AE8172320B}"/>
              </a:ext>
            </a:extLst>
          </p:cNvPr>
          <p:cNvSpPr txBox="1">
            <a:spLocks noGrp="1"/>
          </p:cNvSpPr>
          <p:nvPr>
            <p:ph type="body" sz="quarter" idx="4294967295"/>
          </p:nvPr>
        </p:nvSpPr>
        <p:spPr>
          <a:xfrm>
            <a:off x="449381" y="190506"/>
            <a:ext cx="11418277" cy="52439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1" i="0" u="none" strike="noStrike" cap="none" spc="0" baseline="0">
                <a:solidFill>
                  <a:srgbClr val="FFFFFF"/>
                </a:solidFill>
                <a:uFillTx/>
                <a:latin typeface="Calibri"/>
              </a:defRPr>
            </a:lvl1pPr>
          </a:lstStyle>
          <a:p>
            <a:pPr lvl="0"/>
            <a:r>
              <a:rPr lang="en-US"/>
              <a:t>Slide title goes here</a:t>
            </a:r>
          </a:p>
        </p:txBody>
      </p:sp>
      <p:sp>
        <p:nvSpPr>
          <p:cNvPr id="3" name="Content Placeholder 5">
            <a:extLst>
              <a:ext uri="{FF2B5EF4-FFF2-40B4-BE49-F238E27FC236}">
                <a16:creationId xmlns:a16="http://schemas.microsoft.com/office/drawing/2014/main" id="{9F1FA315-BCC4-68E3-450B-659BB960E053}"/>
              </a:ext>
            </a:extLst>
          </p:cNvPr>
          <p:cNvSpPr txBox="1">
            <a:spLocks noGrp="1"/>
          </p:cNvSpPr>
          <p:nvPr>
            <p:ph sz="quarter" idx="4294967295"/>
          </p:nvPr>
        </p:nvSpPr>
        <p:spPr>
          <a:xfrm>
            <a:off x="449381" y="1147764"/>
            <a:ext cx="11418277" cy="4562471"/>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6654"/>
                </a:solidFill>
                <a:uFillTx/>
                <a:latin typeface="Calibri"/>
              </a:defRPr>
            </a:lvl1pPr>
            <a:lvl2pPr marR="0" lvl="1" fontAlgn="auto">
              <a:spcAft>
                <a:spcPts val="0"/>
              </a:spcAft>
              <a:buSzPct val="100000"/>
              <a:buFont typeface="Arial" pitchFamily="34"/>
              <a:tabLst/>
              <a:defRPr lang="en-US" b="0" i="0" u="none" strike="noStrike" cap="none" spc="0" baseline="0">
                <a:solidFill>
                  <a:srgbClr val="006654"/>
                </a:solidFill>
                <a:uFillTx/>
                <a:latin typeface="Calibri"/>
              </a:defRPr>
            </a:lvl2pPr>
            <a:lvl3pPr marR="0" lvl="2" fontAlgn="auto">
              <a:spcAft>
                <a:spcPts val="0"/>
              </a:spcAft>
              <a:buSzPct val="100000"/>
              <a:buFont typeface="Arial" pitchFamily="34"/>
              <a:tabLst/>
              <a:defRPr lang="en-US" b="0" i="0" u="none" strike="noStrike" cap="none" spc="0" baseline="0">
                <a:solidFill>
                  <a:srgbClr val="006654"/>
                </a:solidFill>
                <a:uFillTx/>
                <a:latin typeface="Calibri"/>
              </a:defRPr>
            </a:lvl3pPr>
            <a:lvl4pPr marR="0" lvl="3" fontAlgn="auto">
              <a:spcAft>
                <a:spcPts val="0"/>
              </a:spcAft>
              <a:buSzPct val="100000"/>
              <a:buFont typeface="Arial" pitchFamily="34"/>
              <a:tabLst/>
              <a:defRPr lang="en-US" b="0" i="0" u="none" strike="noStrike" cap="none" spc="0" baseline="0">
                <a:solidFill>
                  <a:srgbClr val="006654"/>
                </a:solidFill>
                <a:uFillTx/>
                <a:latin typeface="Calibri"/>
              </a:defRPr>
            </a:lvl4pPr>
            <a:lvl5pPr marR="0" lvl="4" fontAlgn="auto">
              <a:spcAft>
                <a:spcPts val="0"/>
              </a:spcAft>
              <a:buSzPct val="100000"/>
              <a:buFont typeface="Arial" pitchFamily="34"/>
              <a:tabLst/>
              <a:defRPr lang="en-US" b="0" i="0" u="none" strike="noStrike" cap="none" spc="0" baseline="0">
                <a:solidFill>
                  <a:srgbClr val="006654"/>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872430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‹N›</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773636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49385" y="190502"/>
            <a:ext cx="11418277" cy="524395"/>
          </a:xfrm>
          <a:prstGeom prst="rect">
            <a:avLst/>
          </a:prstGeom>
        </p:spPr>
        <p:txBody>
          <a:bodyPr/>
          <a:lstStyle>
            <a:lvl1pPr marL="0" indent="0">
              <a:buNone/>
              <a:defRPr sz="3200" b="1">
                <a:solidFill>
                  <a:schemeClr val="bg1"/>
                </a:solidFill>
                <a:latin typeface="Calibri" panose="020F0502020204030204" pitchFamily="34" charset="0"/>
                <a:cs typeface="Calibri" panose="020F0502020204030204" pitchFamily="34" charset="0"/>
              </a:defRPr>
            </a:lvl1pPr>
          </a:lstStyle>
          <a:p>
            <a:pPr lvl="0"/>
            <a:r>
              <a:rPr lang="en-US"/>
              <a:t>Slide title goes here</a:t>
            </a:r>
          </a:p>
        </p:txBody>
      </p:sp>
      <p:sp>
        <p:nvSpPr>
          <p:cNvPr id="6" name="Content Placeholder 5"/>
          <p:cNvSpPr>
            <a:spLocks noGrp="1"/>
          </p:cNvSpPr>
          <p:nvPr>
            <p:ph sz="quarter" idx="11"/>
          </p:nvPr>
        </p:nvSpPr>
        <p:spPr>
          <a:xfrm>
            <a:off x="449385" y="1147766"/>
            <a:ext cx="11418277" cy="4562475"/>
          </a:xfrm>
          <a:prstGeom prst="rect">
            <a:avLst/>
          </a:prstGeom>
        </p:spPr>
        <p:txBody>
          <a:bodyPr/>
          <a:lstStyle>
            <a:lvl1pPr>
              <a:defRPr sz="3600">
                <a:solidFill>
                  <a:srgbClr val="006654"/>
                </a:solidFill>
                <a:latin typeface="Calibri" panose="020F0502020204030204" pitchFamily="34" charset="0"/>
                <a:cs typeface="Calibri" panose="020F0502020204030204" pitchFamily="34" charset="0"/>
              </a:defRPr>
            </a:lvl1pPr>
            <a:lvl2pPr>
              <a:defRPr sz="3200">
                <a:solidFill>
                  <a:srgbClr val="006654"/>
                </a:solidFill>
                <a:latin typeface="Calibri" panose="020F0502020204030204" pitchFamily="34" charset="0"/>
                <a:cs typeface="Calibri" panose="020F0502020204030204" pitchFamily="34" charset="0"/>
              </a:defRPr>
            </a:lvl2pPr>
            <a:lvl3pPr>
              <a:defRPr sz="2800">
                <a:solidFill>
                  <a:srgbClr val="006654"/>
                </a:solidFill>
                <a:latin typeface="Calibri" panose="020F0502020204030204" pitchFamily="34" charset="0"/>
                <a:cs typeface="Calibri" panose="020F0502020204030204" pitchFamily="34" charset="0"/>
              </a:defRPr>
            </a:lvl3pPr>
            <a:lvl4pPr>
              <a:defRPr sz="2400">
                <a:solidFill>
                  <a:srgbClr val="006654"/>
                </a:solidFill>
                <a:latin typeface="Calibri" panose="020F0502020204030204" pitchFamily="34" charset="0"/>
                <a:cs typeface="Calibri" panose="020F0502020204030204" pitchFamily="34" charset="0"/>
              </a:defRPr>
            </a:lvl4pPr>
            <a:lvl5pPr>
              <a:defRPr sz="2400">
                <a:solidFill>
                  <a:srgbClr val="006654"/>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quarter" idx="12" hasCustomPrompt="1"/>
          </p:nvPr>
        </p:nvSpPr>
        <p:spPr>
          <a:xfrm>
            <a:off x="448734" y="6184902"/>
            <a:ext cx="4017434" cy="231775"/>
          </a:xfrm>
          <a:prstGeom prst="rect">
            <a:avLst/>
          </a:prstGeom>
        </p:spPr>
        <p:txBody>
          <a:bodyPr/>
          <a:lstStyle>
            <a:lvl1pPr marL="0" indent="0">
              <a:buNone/>
              <a:defRPr sz="1100" baseline="0">
                <a:solidFill>
                  <a:srgbClr val="006654"/>
                </a:solidFill>
                <a:latin typeface="Calibri" panose="020F0502020204030204" pitchFamily="34" charset="0"/>
                <a:cs typeface="Calibri" panose="020F0502020204030204" pitchFamily="34" charset="0"/>
              </a:defRPr>
            </a:lvl1pPr>
            <a:lvl2pPr marL="422053" indent="0">
              <a:buNone/>
              <a:defRPr/>
            </a:lvl2pPr>
            <a:lvl3pPr marL="844103" indent="0">
              <a:buNone/>
              <a:defRPr/>
            </a:lvl3pPr>
            <a:lvl4pPr marL="1266156" indent="0">
              <a:buNone/>
              <a:defRPr/>
            </a:lvl4pPr>
            <a:lvl5pPr marL="1688208" indent="0">
              <a:buNone/>
              <a:defRPr/>
            </a:lvl5pPr>
          </a:lstStyle>
          <a:p>
            <a:pPr lvl="0"/>
            <a:r>
              <a:rPr lang="en-US"/>
              <a:t>Source reference for illustration</a:t>
            </a:r>
          </a:p>
        </p:txBody>
      </p:sp>
    </p:spTree>
    <p:extLst>
      <p:ext uri="{BB962C8B-B14F-4D97-AF65-F5344CB8AC3E}">
        <p14:creationId xmlns:p14="http://schemas.microsoft.com/office/powerpoint/2010/main" val="76724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key message_image_Synthesi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49385" y="190502"/>
            <a:ext cx="11418277" cy="524395"/>
          </a:xfrm>
          <a:prstGeom prst="rect">
            <a:avLst/>
          </a:prstGeom>
        </p:spPr>
        <p:txBody>
          <a:bodyPr/>
          <a:lstStyle>
            <a:lvl1pPr marL="0" indent="0">
              <a:buNone/>
              <a:defRPr sz="2585" b="1">
                <a:solidFill>
                  <a:schemeClr val="bg1"/>
                </a:solidFill>
              </a:defRPr>
            </a:lvl1pPr>
          </a:lstStyle>
          <a:p>
            <a:pPr lvl="0"/>
            <a:r>
              <a:rPr lang="en-US"/>
              <a:t>Slide title goes here</a:t>
            </a:r>
          </a:p>
        </p:txBody>
      </p:sp>
      <p:sp>
        <p:nvSpPr>
          <p:cNvPr id="6" name="Content Placeholder 5"/>
          <p:cNvSpPr>
            <a:spLocks noGrp="1"/>
          </p:cNvSpPr>
          <p:nvPr>
            <p:ph sz="quarter" idx="11"/>
          </p:nvPr>
        </p:nvSpPr>
        <p:spPr>
          <a:xfrm>
            <a:off x="449385" y="1147766"/>
            <a:ext cx="11418277" cy="4562475"/>
          </a:xfrm>
          <a:prstGeom prst="rect">
            <a:avLst/>
          </a:prstGeom>
        </p:spPr>
        <p:txBody>
          <a:bodyPr/>
          <a:lstStyle>
            <a:lvl1pPr>
              <a:defRPr>
                <a:solidFill>
                  <a:srgbClr val="006654"/>
                </a:solidFill>
              </a:defRPr>
            </a:lvl1pPr>
            <a:lvl2pPr>
              <a:defRPr>
                <a:solidFill>
                  <a:srgbClr val="006654"/>
                </a:solidFill>
              </a:defRPr>
            </a:lvl2pPr>
            <a:lvl3pPr>
              <a:defRPr>
                <a:solidFill>
                  <a:srgbClr val="006654"/>
                </a:solidFill>
              </a:defRPr>
            </a:lvl3pPr>
            <a:lvl4pPr>
              <a:defRPr>
                <a:solidFill>
                  <a:srgbClr val="006654"/>
                </a:solidFill>
              </a:defRPr>
            </a:lvl4pPr>
            <a:lvl5pPr>
              <a:defRPr>
                <a:solidFill>
                  <a:srgbClr val="00665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2677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062CBBDD-1CA1-4752-94C0-BBE725D58ADA}"/>
              </a:ext>
            </a:extLst>
          </p:cNvPr>
          <p:cNvSpPr/>
          <p:nvPr/>
        </p:nvSpPr>
        <p:spPr>
          <a:xfrm>
            <a:off x="2344622" y="152403"/>
            <a:ext cx="885742" cy="230831"/>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215" b="0" i="0" u="none" strike="noStrike" kern="1200" cap="none" spc="0" baseline="0">
              <a:solidFill>
                <a:srgbClr val="FFFFFF"/>
              </a:solidFill>
              <a:uFillTx/>
              <a:latin typeface="Open Sans"/>
            </a:endParaRPr>
          </a:p>
        </p:txBody>
      </p:sp>
      <p:sp>
        <p:nvSpPr>
          <p:cNvPr id="3" name="Rectangle 24">
            <a:extLst>
              <a:ext uri="{FF2B5EF4-FFF2-40B4-BE49-F238E27FC236}">
                <a16:creationId xmlns:a16="http://schemas.microsoft.com/office/drawing/2014/main" id="{82102D74-35A4-421E-8284-500FF56F7AB8}"/>
              </a:ext>
            </a:extLst>
          </p:cNvPr>
          <p:cNvSpPr/>
          <p:nvPr/>
        </p:nvSpPr>
        <p:spPr>
          <a:xfrm>
            <a:off x="0" y="9"/>
            <a:ext cx="12191996" cy="778145"/>
          </a:xfrm>
          <a:prstGeom prst="rect">
            <a:avLst/>
          </a:prstGeom>
          <a:solidFill>
            <a:srgbClr val="00817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215" b="0" i="0" u="none" strike="noStrike" kern="1200" cap="none" spc="0" baseline="0">
              <a:solidFill>
                <a:srgbClr val="FFFFFF"/>
              </a:solidFill>
              <a:uFillTx/>
              <a:latin typeface="Open Sans"/>
            </a:endParaRPr>
          </a:p>
        </p:txBody>
      </p:sp>
      <p:pic>
        <p:nvPicPr>
          <p:cNvPr id="4" name="Picture 4">
            <a:extLst>
              <a:ext uri="{FF2B5EF4-FFF2-40B4-BE49-F238E27FC236}">
                <a16:creationId xmlns:a16="http://schemas.microsoft.com/office/drawing/2014/main" id="{9A5EC668-6BEE-44F3-9E8A-19B51EFFB5B2}"/>
              </a:ext>
            </a:extLst>
          </p:cNvPr>
          <p:cNvPicPr>
            <a:picLocks noChangeAspect="1"/>
          </p:cNvPicPr>
          <p:nvPr/>
        </p:nvPicPr>
        <p:blipFill>
          <a:blip r:embed="rId9"/>
          <a:stretch>
            <a:fillRect/>
          </a:stretch>
        </p:blipFill>
        <p:spPr>
          <a:xfrm>
            <a:off x="9683998" y="6228005"/>
            <a:ext cx="2159995" cy="434431"/>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76" r:id="rId4"/>
    <p:sldLayoutId id="2147483709" r:id="rId5"/>
    <p:sldLayoutId id="2147483711" r:id="rId6"/>
    <p:sldLayoutId id="214748368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hlinkClick r:id="" action="ppaction://noaction"/>
          </p:cNvPr>
          <p:cNvSpPr/>
          <p:nvPr userDrawn="1"/>
        </p:nvSpPr>
        <p:spPr>
          <a:xfrm>
            <a:off x="2344619" y="152400"/>
            <a:ext cx="8857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sp>
        <p:nvSpPr>
          <p:cNvPr id="25" name="Rectangle 24"/>
          <p:cNvSpPr/>
          <p:nvPr userDrawn="1"/>
        </p:nvSpPr>
        <p:spPr>
          <a:xfrm>
            <a:off x="0" y="7"/>
            <a:ext cx="12192000" cy="778149"/>
          </a:xfrm>
          <a:prstGeom prst="rect">
            <a:avLst/>
          </a:prstGeom>
          <a:solidFill>
            <a:srgbClr val="006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62"/>
          </a:p>
        </p:txBody>
      </p:sp>
      <p:pic>
        <p:nvPicPr>
          <p:cNvPr id="26" name="Picture 9"/>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260307" y="6228000"/>
            <a:ext cx="2658462" cy="434436"/>
          </a:xfrm>
          <a:prstGeom prst="rect">
            <a:avLst/>
          </a:prstGeom>
        </p:spPr>
      </p:pic>
    </p:spTree>
    <p:extLst>
      <p:ext uri="{BB962C8B-B14F-4D97-AF65-F5344CB8AC3E}">
        <p14:creationId xmlns:p14="http://schemas.microsoft.com/office/powerpoint/2010/main" val="3229802254"/>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78" r:id="rId4"/>
    <p:sldLayoutId id="2147483679" r:id="rId5"/>
    <p:sldLayoutId id="2147483669" r:id="rId6"/>
  </p:sldLayoutIdLst>
  <p:hf hdr="0" ftr="0" dt="0"/>
  <p:txStyles>
    <p:titleStyle>
      <a:lvl1pPr algn="ctr" defTabSz="844104" rtl="0" eaLnBrk="1" latinLnBrk="0" hangingPunct="1">
        <a:spcBef>
          <a:spcPct val="0"/>
        </a:spcBef>
        <a:buNone/>
        <a:defRPr sz="4063" kern="1200">
          <a:solidFill>
            <a:schemeClr val="tx1"/>
          </a:solidFill>
          <a:latin typeface="+mj-lt"/>
          <a:ea typeface="+mj-ea"/>
          <a:cs typeface="+mj-cs"/>
        </a:defRPr>
      </a:lvl1pPr>
    </p:titleStyle>
    <p:bodyStyle>
      <a:lvl1pPr marL="316538" indent="-316538" algn="l" defTabSz="844104"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35" indent="-263782" algn="l" defTabSz="844104"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29" indent="-211026" algn="l" defTabSz="844104"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82"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234"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85"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337"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89"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441"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104" rtl="0" eaLnBrk="1" latinLnBrk="0" hangingPunct="1">
        <a:defRPr sz="1662" kern="1200">
          <a:solidFill>
            <a:schemeClr val="tx1"/>
          </a:solidFill>
          <a:latin typeface="+mn-lt"/>
          <a:ea typeface="+mn-ea"/>
          <a:cs typeface="+mn-cs"/>
        </a:defRPr>
      </a:lvl1pPr>
      <a:lvl2pPr marL="422052" algn="l" defTabSz="844104" rtl="0" eaLnBrk="1" latinLnBrk="0" hangingPunct="1">
        <a:defRPr sz="1662" kern="1200">
          <a:solidFill>
            <a:schemeClr val="tx1"/>
          </a:solidFill>
          <a:latin typeface="+mn-lt"/>
          <a:ea typeface="+mn-ea"/>
          <a:cs typeface="+mn-cs"/>
        </a:defRPr>
      </a:lvl2pPr>
      <a:lvl3pPr marL="844104" algn="l" defTabSz="844104" rtl="0" eaLnBrk="1" latinLnBrk="0" hangingPunct="1">
        <a:defRPr sz="1662" kern="1200">
          <a:solidFill>
            <a:schemeClr val="tx1"/>
          </a:solidFill>
          <a:latin typeface="+mn-lt"/>
          <a:ea typeface="+mn-ea"/>
          <a:cs typeface="+mn-cs"/>
        </a:defRPr>
      </a:lvl3pPr>
      <a:lvl4pPr marL="1266155" algn="l" defTabSz="844104" rtl="0" eaLnBrk="1" latinLnBrk="0" hangingPunct="1">
        <a:defRPr sz="1662" kern="1200">
          <a:solidFill>
            <a:schemeClr val="tx1"/>
          </a:solidFill>
          <a:latin typeface="+mn-lt"/>
          <a:ea typeface="+mn-ea"/>
          <a:cs typeface="+mn-cs"/>
        </a:defRPr>
      </a:lvl4pPr>
      <a:lvl5pPr marL="1688208" algn="l" defTabSz="844104" rtl="0" eaLnBrk="1" latinLnBrk="0" hangingPunct="1">
        <a:defRPr sz="1662" kern="1200">
          <a:solidFill>
            <a:schemeClr val="tx1"/>
          </a:solidFill>
          <a:latin typeface="+mn-lt"/>
          <a:ea typeface="+mn-ea"/>
          <a:cs typeface="+mn-cs"/>
        </a:defRPr>
      </a:lvl5pPr>
      <a:lvl6pPr marL="2110259" algn="l" defTabSz="844104" rtl="0" eaLnBrk="1" latinLnBrk="0" hangingPunct="1">
        <a:defRPr sz="1662" kern="1200">
          <a:solidFill>
            <a:schemeClr val="tx1"/>
          </a:solidFill>
          <a:latin typeface="+mn-lt"/>
          <a:ea typeface="+mn-ea"/>
          <a:cs typeface="+mn-cs"/>
        </a:defRPr>
      </a:lvl6pPr>
      <a:lvl7pPr marL="2532312" algn="l" defTabSz="844104" rtl="0" eaLnBrk="1" latinLnBrk="0" hangingPunct="1">
        <a:defRPr sz="1662" kern="1200">
          <a:solidFill>
            <a:schemeClr val="tx1"/>
          </a:solidFill>
          <a:latin typeface="+mn-lt"/>
          <a:ea typeface="+mn-ea"/>
          <a:cs typeface="+mn-cs"/>
        </a:defRPr>
      </a:lvl7pPr>
      <a:lvl8pPr marL="2954363" algn="l" defTabSz="844104" rtl="0" eaLnBrk="1" latinLnBrk="0" hangingPunct="1">
        <a:defRPr sz="1662" kern="1200">
          <a:solidFill>
            <a:schemeClr val="tx1"/>
          </a:solidFill>
          <a:latin typeface="+mn-lt"/>
          <a:ea typeface="+mn-ea"/>
          <a:cs typeface="+mn-cs"/>
        </a:defRPr>
      </a:lvl8pPr>
      <a:lvl9pPr marL="3376415" algn="l" defTabSz="844104"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eea.europa.eu/publications/preparing-society-for-climate-risks-in-europ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eea.europa.eu/en/topics/at-a-glance/climate/changing-climate-and-europes-summer" TargetMode="External"/><Relationship Id="rId3" Type="http://schemas.openxmlformats.org/officeDocument/2006/relationships/hyperlink" Target="https://www.eea.europa.eu/publications/european-climate-risk-assessment" TargetMode="External"/><Relationship Id="rId7" Type="http://schemas.openxmlformats.org/officeDocument/2006/relationships/hyperlink" Target="https://www.eea.europa.eu/publications/urban-adaptation-in-europe-what-works" TargetMode="External"/><Relationship Id="rId12" Type="http://schemas.openxmlformats.org/officeDocument/2006/relationships/image" Target="../media/image26.png"/><Relationship Id="rId2" Type="http://schemas.openxmlformats.org/officeDocument/2006/relationships/notesSlide" Target="../notesSlides/notesSlide13.xml"/><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hyperlink" Target="https://www.eea.europa.eu/en/analysis/indicators?b_size=10&amp;query=%5B%7B%22i%22%3A%22portal_type%22%2C%22o%22%3A%22paqo.selection.any%22%2C%22v%22%3A%5B%22ims_indicator%22%5D%7D%2C%7B%22i%22%3A%22review_state%22%2C%22o%22%3A%22paqo.selection.any%22%2C%22v%22%3A%5B%22published%22%5D%7D%2C%7B%22i%22%3A%22taxonomy_eeatopicstaxonomy%22%2C%22o%22%3A%22paqo.list.contains%22%2C%22v%22%3A%5B%22term10%22%5D%7D%5D&amp;sort_on=effective&amp;sort_order=descending" TargetMode="External"/><Relationship Id="rId5" Type="http://schemas.openxmlformats.org/officeDocument/2006/relationships/hyperlink" Target="https://www.eea.europa.eu/publications/responding-to-climate-change-impacts/" TargetMode="External"/><Relationship Id="rId1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hyperlink" Target="https://www.eea.europa.eu/en/analysis/indicators/economic-losses-from-climate-related" TargetMode="External"/><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oppla.eu/case-study-finder?combine=adaptation"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eu-mayors.ec.europa.eu/en/resources/adaptation-resources"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climate-adapt.eea.europa.eu/en/metadata/case-studies/sand-motor-2013-building-with-nature-solution-to-improve-coastal-protection-along-delfland-coast-the-netherlands" TargetMode="External"/><Relationship Id="rId4" Type="http://schemas.openxmlformats.org/officeDocument/2006/relationships/hyperlink" Target="https://climate-adapt.eea.europa.eu/en/metadata/case-studies/nature-based-solutions-in-schools-a-green-way-to-adapt-buildings-to-climate-change-in-solana-de-los-barros-extremadura-spai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hyperlink" Target="https://climate-adapt.eea.europa.eu/en/metadata/case-studies/hydropower-expansion-and-improved-management-in-response-to-increased-glacier-melt-in-iceland/#success_limitations_anchor" TargetMode="External"/><Relationship Id="rId4" Type="http://schemas.openxmlformats.org/officeDocument/2006/relationships/hyperlink" Target="https://climate-adapt.eea.europa.eu/en/metadata/case-studies/lower-danube-green-corridor-floodplain-restoration-for-flood-protectio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climate-adapt.eea.europa.eu/en/observatory" TargetMode="External"/><Relationship Id="rId7" Type="http://schemas.openxmlformats.org/officeDocument/2006/relationships/hyperlink" Target="https://climate-adapt.eea.europa.eu/en/metadata/case-studies/intercommunal-trauma-centre-for-psychosocial-assistance-in-response-to-floods-in-schleiden-germany"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climate-adapt.eea.europa.eu/en/metadata/case-studies/bosco-limite-a-participatory-strategy-of-water-saving-and-aquifer-artificial-recharge-in-northern-italy/" TargetMode="External"/><Relationship Id="rId5" Type="http://schemas.openxmlformats.org/officeDocument/2006/relationships/hyperlink" Target="https://climate-adapt.eea.europa.eu/en/metadata/case-studies/climate-change-adaptation-in-a-peri-urban-beech-forest-with-a-high-number-of-visitors-sonian-forest-belgium/#solutions_anchor" TargetMode="External"/><Relationship Id="rId4" Type="http://schemas.openxmlformats.org/officeDocument/2006/relationships/image" Target="../media/image43.pn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adapt.eea.europa.eu/en/metadata/case-studies/environment-friendly-urban-street-design-for-decentralized-ecological-rainwater-management-in-ober-grafendorf-lower-austria/"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s://climate-adapt.eea.europa.eu/en/metadata/case-studies/amphibious-housing-in-maasbommel-the-netherland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s://climate-adapt.eea.europa.eu/en/knowledge/tools/case-study-explorer"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24.xml"/><Relationship Id="rId16" Type="http://schemas.openxmlformats.org/officeDocument/2006/relationships/image" Target="../media/image64.jpeg"/><Relationship Id="rId20"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eea.europa.eu/publications/european-climate-risk-assessmen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climate.adapt@eea.europa.eu"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climate-adapt.eea.europa.eu/en/mission" TargetMode="External"/><Relationship Id="rId5" Type="http://schemas.openxmlformats.org/officeDocument/2006/relationships/hyperlink" Target="https://climate-adapt.eea.europa.eu/en/mission/knowledge-and-data/regional-adaptation-support-tool?size=n_10_n&amp;filters%5B0%5D%5Bfield%5D=objectProvides&amp;filters%5B0%5D%5Btype%5D=any&amp;filters%5B0%5D%5Bvalues%5D%5B0%5D=Funding%20oportunity&amp;filters%5B1%5D%5Bfield%5D=readingTime&amp;filters%5B1%5D%5Btype%5D=any&amp;filters%5B1%5D%5Bvalues%5D%5B0%5D%5Bname%5D=All&amp;filters%5B1%5D%5Bvalues%5D%5B0%5D%5BrangeType%5D=fixed&amp;filters%5B2%5D%5Bfield%5D=language&amp;filters%5B2%5D%5Btype%5D=any&amp;filters%5B2%5D%5Bvalues%5D%5B0%5D=en&amp;sort-field=title.index&amp;sort-direction=asc" TargetMode="Externa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climate-adapt.eea.europa.eu/en/mission/knowledge-and-data/data-dashboard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10.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4.jpeg"/><Relationship Id="rId2" Type="http://schemas.openxmlformats.org/officeDocument/2006/relationships/hyperlink" Target="https://climate-adapt.eea.europa.eu/en/observatory" TargetMode="External"/><Relationship Id="rId16"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12.png"/><Relationship Id="rId15" Type="http://schemas.openxmlformats.org/officeDocument/2006/relationships/hyperlink" Target="https://climate-adapt.eea.europa.eu/en/observatory/++aq++metadata/organisations/european-agency-for-safety-and-health-at-work-eu-osha" TargetMode="External"/><Relationship Id="rId10" Type="http://schemas.openxmlformats.org/officeDocument/2006/relationships/image" Target="../media/image88.png"/><Relationship Id="rId4" Type="http://schemas.openxmlformats.org/officeDocument/2006/relationships/image" Target="../media/image11.png"/><Relationship Id="rId9" Type="http://schemas.openxmlformats.org/officeDocument/2006/relationships/image" Target="../media/image87.png"/><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2.png"/><Relationship Id="rId2" Type="http://schemas.openxmlformats.org/officeDocument/2006/relationships/hyperlink" Target="https://climate-adapt.eea.europa.eu/en/observatory/++aq++metadata/publications/eea-report-2024-climate-change-impacts-on-health-in-europe-water" TargetMode="External"/><Relationship Id="rId1" Type="http://schemas.openxmlformats.org/officeDocument/2006/relationships/slideLayout" Target="../slideLayouts/slideLayout2.xml"/><Relationship Id="rId6" Type="http://schemas.openxmlformats.org/officeDocument/2006/relationships/hyperlink" Target="https://climate-adapt.eea.europa.eu/en/observatory"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climate-adapt.eea.europa.eu/en/observatory/evidence/health-effects/landslides/" TargetMode="External"/><Relationship Id="rId7" Type="http://schemas.openxmlformats.org/officeDocument/2006/relationships/hyperlink" Target="https://climate-adapt.eea.europa.eu/en/observatory/evidence/health-effects/childrens-health" TargetMode="External"/><Relationship Id="rId12" Type="http://schemas.openxmlformats.org/officeDocument/2006/relationships/image" Target="../media/image12.png"/><Relationship Id="rId2" Type="http://schemas.openxmlformats.org/officeDocument/2006/relationships/hyperlink" Target="https://climate-adapt.eea.europa.eu/en/observatory/evidence/health-effects/drought-and-water-scarcity" TargetMode="External"/><Relationship Id="rId1" Type="http://schemas.openxmlformats.org/officeDocument/2006/relationships/slideLayout" Target="../slideLayouts/slideLayout2.xml"/><Relationship Id="rId6" Type="http://schemas.openxmlformats.org/officeDocument/2006/relationships/hyperlink" Target="https://climate-adapt.eea.europa.eu/en/observatory/evidence/health-effects/childrens-health/" TargetMode="External"/><Relationship Id="rId11" Type="http://schemas.openxmlformats.org/officeDocument/2006/relationships/hyperlink" Target="https://climate-adapt.eea.europa.eu/en/observatory" TargetMode="External"/><Relationship Id="rId5" Type="http://schemas.openxmlformats.org/officeDocument/2006/relationships/hyperlink" Target="https://climate-adapt.eea.europa.eu/en/observatory/evidence/health-effects/water-and-food-borne-diseases" TargetMode="External"/><Relationship Id="rId10" Type="http://schemas.openxmlformats.org/officeDocument/2006/relationships/image" Target="../media/image100.png"/><Relationship Id="rId4" Type="http://schemas.openxmlformats.org/officeDocument/2006/relationships/hyperlink" Target="https://climate-adapt.eea.europa.eu/en/observatory/evidence/health-effects/permafrost" TargetMode="External"/><Relationship Id="rId9" Type="http://schemas.openxmlformats.org/officeDocument/2006/relationships/hyperlink" Target="https://climate-adapt.eea.europa.eu/en/observatory/evidence/health-effects/landslides"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climate-adapt.eea.europa.eu/en/observatory/policy-context/national-policy-analysis/country-reporting" TargetMode="External"/><Relationship Id="rId7" Type="http://schemas.openxmlformats.org/officeDocument/2006/relationships/hyperlink" Target="https://climate-adapt.eea.europa.eu/en/observatory" TargetMode="External"/><Relationship Id="rId2" Type="http://schemas.openxmlformats.org/officeDocument/2006/relationships/hyperlink" Target="https://climate-adapt.eea.europa.eu/en/observatory/evidence/projections-and-tools/cams-ground-level-pollen-forecast"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2.png"/><Relationship Id="rId2" Type="http://schemas.openxmlformats.org/officeDocument/2006/relationships/hyperlink" Target="https://climate-adapt.eea.europa.eu/en/observatory/advanced-search?size=n_10_n&amp;filters%5B0%5D%5Bfield%5D=issued.date&amp;filters%5B0%5D%5Btype%5D=any&amp;filters%5B0%5D%5Bvalues%5D%5B0%5D=Last%205%20years&amp;filters%5B1%5D%5Bfield%5D=language&amp;filters%5B1%5D%5Btype%5D=any&amp;filters%5B1%5D%5Bvalues%5D%5B0%5D=en&amp;filters%5B2%5D%5Bfield%5D=objectProvides&amp;filters%5B2%5D%5Bvalues%5D%5B0%5D=Case%20study&amp;filters%5B2%5D%5Btype%5D=any" TargetMode="Externa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hyperlink" Target="https://climate-adapt.eea.europa.eu/en/observatory" TargetMode="External"/><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www.eea.europa.eu/publications/sharing-adaptation-information-across-europ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climate-adapt.eea.europa.eu/" TargetMode="External"/><Relationship Id="rId7" Type="http://schemas.openxmlformats.org/officeDocument/2006/relationships/hyperlink" Target="https://climate-adapt.eea.europa.eu/en/mission"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climate-adapt.eea.europa.eu/en/observatory" TargetMode="External"/><Relationship Id="rId5" Type="http://schemas.openxmlformats.org/officeDocument/2006/relationships/hyperlink" Target="mailto:climate.adapt@eea.europa.eu" TargetMode="External"/><Relationship Id="rId4" Type="http://schemas.openxmlformats.org/officeDocument/2006/relationships/hyperlink" Target="https://subscriptions.eea.europa.eu/newsletter-subscription-climate-adap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subscriptions.eea.europa.eu/newsletter-subscription-climate-adapt?utm_source=hs_email&amp;utm_medium=email&amp;_hsenc=p2ANqtz--X2wi0ZL3nN0IDJDGKJUe-On9KV3dMHR7_e9uuFe9rRAT4N4Tfc_pYq3pJqjFJTGjdKfTF"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climate-adapt.eea.europa.eu/en/observatory" TargetMode="External"/><Relationship Id="rId7" Type="http://schemas.openxmlformats.org/officeDocument/2006/relationships/hyperlink" Target="https://subscriptions.eea.europa.eu/newsletter-subscription-european-climate-and-health-observator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79936" y="1039549"/>
            <a:ext cx="8590928" cy="1055688"/>
          </a:xfrm>
        </p:spPr>
        <p:txBody>
          <a:bodyPr lIns="91440" tIns="45720" rIns="91440" bIns="45720" anchor="t"/>
          <a:lstStyle/>
          <a:p>
            <a:r>
              <a:rPr lang="en-GB" sz="2400">
                <a:solidFill>
                  <a:srgbClr val="002060"/>
                </a:solidFill>
              </a:rPr>
              <a:t>15</a:t>
            </a:r>
            <a:r>
              <a:rPr lang="en-GB" sz="2400" baseline="30000">
                <a:solidFill>
                  <a:srgbClr val="002060"/>
                </a:solidFill>
              </a:rPr>
              <a:t>th</a:t>
            </a:r>
            <a:r>
              <a:rPr lang="en-GB" sz="2400">
                <a:solidFill>
                  <a:srgbClr val="002060"/>
                </a:solidFill>
              </a:rPr>
              <a:t> Climate-ADAPT Webinar </a:t>
            </a:r>
          </a:p>
          <a:p>
            <a:r>
              <a:rPr lang="en-GB" sz="1800">
                <a:solidFill>
                  <a:srgbClr val="002060"/>
                </a:solidFill>
              </a:rPr>
              <a:t>Online, 26 June 2024, 10:00-11:30 CET </a:t>
            </a:r>
          </a:p>
          <a:p>
            <a:endParaRPr lang="en-GB"/>
          </a:p>
          <a:p>
            <a:endParaRPr lang="en-US" sz="2400">
              <a:latin typeface="Calibri"/>
              <a:cs typeface="Calibri"/>
            </a:endParaRPr>
          </a:p>
          <a:p>
            <a:endParaRPr lang="en-US" sz="2400">
              <a:latin typeface="Calibri"/>
              <a:cs typeface="Calibri"/>
            </a:endParaRPr>
          </a:p>
          <a:p>
            <a:r>
              <a:rPr lang="en-US" sz="2600">
                <a:solidFill>
                  <a:srgbClr val="002060"/>
                </a:solidFill>
                <a:latin typeface="Calibri"/>
                <a:cs typeface="Calibri"/>
              </a:rPr>
              <a:t>Preparing society for climate risks in Europe - lessons and inspiration from Climate-ADAPT case studies 		</a:t>
            </a:r>
            <a:r>
              <a:rPr lang="en-GB" sz="2300">
                <a:solidFill>
                  <a:srgbClr val="002060"/>
                </a:solidFill>
              </a:rPr>
              <a:t>			</a:t>
            </a:r>
          </a:p>
          <a:p>
            <a:r>
              <a:rPr lang="en-GB" sz="2000">
                <a:solidFill>
                  <a:srgbClr val="002060"/>
                </a:solidFill>
              </a:rPr>
              <a:t>European Environment Agency</a:t>
            </a:r>
          </a:p>
          <a:p>
            <a:r>
              <a:rPr lang="en-GB" sz="2000">
                <a:solidFill>
                  <a:srgbClr val="002060"/>
                </a:solidFill>
              </a:rPr>
              <a:t>Supported by the European Topic Centre on Climate Change  Adaptation and LULUCF (ETC/CA)</a:t>
            </a:r>
          </a:p>
          <a:p>
            <a:endParaRPr lang="en-GB"/>
          </a:p>
        </p:txBody>
      </p:sp>
      <p:pic>
        <p:nvPicPr>
          <p:cNvPr id="6" name="Picture 5">
            <a:extLst>
              <a:ext uri="{FF2B5EF4-FFF2-40B4-BE49-F238E27FC236}">
                <a16:creationId xmlns:a16="http://schemas.microsoft.com/office/drawing/2014/main" id="{C3F66AC2-1067-41AA-19D4-D7E4E058AC9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6" r="-110"/>
          <a:stretch/>
        </p:blipFill>
        <p:spPr>
          <a:xfrm>
            <a:off x="264695" y="1567393"/>
            <a:ext cx="5831305" cy="960472"/>
          </a:xfrm>
          <a:prstGeom prst="rect">
            <a:avLst/>
          </a:prstGeom>
          <a:ln>
            <a:noFill/>
          </a:ln>
          <a:effectLst/>
        </p:spPr>
      </p:pic>
    </p:spTree>
    <p:extLst>
      <p:ext uri="{BB962C8B-B14F-4D97-AF65-F5344CB8AC3E}">
        <p14:creationId xmlns:p14="http://schemas.microsoft.com/office/powerpoint/2010/main" val="2377529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511A1E2-6288-25B2-9AA1-15F530E297F6}"/>
              </a:ext>
            </a:extLst>
          </p:cNvPr>
          <p:cNvSpPr txBox="1">
            <a:spLocks/>
          </p:cNvSpPr>
          <p:nvPr/>
        </p:nvSpPr>
        <p:spPr>
          <a:xfrm>
            <a:off x="599093" y="222250"/>
            <a:ext cx="11377720" cy="10556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 - Interactive access to data under the European Climate Risk Assessment </a:t>
            </a:r>
            <a:endParaRPr lang="en-DK" sz="2400" b="1">
              <a:solidFill>
                <a:schemeClr val="bg1"/>
              </a:solidFill>
            </a:endParaRPr>
          </a:p>
        </p:txBody>
      </p:sp>
      <p:pic>
        <p:nvPicPr>
          <p:cNvPr id="6" name="Picture 5" descr="A graphic of a circular object with arrows and arrows&#10;&#10;Description automatically generated">
            <a:extLst>
              <a:ext uri="{FF2B5EF4-FFF2-40B4-BE49-F238E27FC236}">
                <a16:creationId xmlns:a16="http://schemas.microsoft.com/office/drawing/2014/main" id="{E5838799-B09E-C240-1755-A7E610A45C82}"/>
              </a:ext>
            </a:extLst>
          </p:cNvPr>
          <p:cNvPicPr>
            <a:picLocks noChangeAspect="1"/>
          </p:cNvPicPr>
          <p:nvPr/>
        </p:nvPicPr>
        <p:blipFill rotWithShape="1">
          <a:blip r:embed="rId3"/>
          <a:srcRect l="800" t="3425" b="3425"/>
          <a:stretch/>
        </p:blipFill>
        <p:spPr>
          <a:xfrm>
            <a:off x="849365" y="1290087"/>
            <a:ext cx="1795272" cy="1960847"/>
          </a:xfrm>
          <a:prstGeom prst="rect">
            <a:avLst/>
          </a:prstGeom>
          <a:ln>
            <a:noFill/>
          </a:ln>
          <a:effectLst>
            <a:outerShdw blurRad="292100" dist="139700" dir="2700000" algn="tl" rotWithShape="0">
              <a:srgbClr val="333333">
                <a:alpha val="65000"/>
              </a:srgbClr>
            </a:outerShdw>
          </a:effectLst>
        </p:spPr>
      </p:pic>
      <p:pic>
        <p:nvPicPr>
          <p:cNvPr id="7" name="Picture 6" descr="A map of europe with arrows pointing to the sun&#10;&#10;Description automatically generated">
            <a:extLst>
              <a:ext uri="{FF2B5EF4-FFF2-40B4-BE49-F238E27FC236}">
                <a16:creationId xmlns:a16="http://schemas.microsoft.com/office/drawing/2014/main" id="{1F7A9201-F80E-A20C-1E93-6F1EC826E99E}"/>
              </a:ext>
            </a:extLst>
          </p:cNvPr>
          <p:cNvPicPr>
            <a:picLocks noChangeAspect="1"/>
          </p:cNvPicPr>
          <p:nvPr/>
        </p:nvPicPr>
        <p:blipFill>
          <a:blip r:embed="rId4"/>
          <a:stretch>
            <a:fillRect/>
          </a:stretch>
        </p:blipFill>
        <p:spPr>
          <a:xfrm>
            <a:off x="896788" y="3892516"/>
            <a:ext cx="1714500" cy="2038350"/>
          </a:xfrm>
          <a:prstGeom prst="rect">
            <a:avLst/>
          </a:prstGeom>
          <a:ln>
            <a:noFill/>
          </a:ln>
          <a:effectLst>
            <a:outerShdw blurRad="292100" dist="139700" dir="2700000" algn="tl" rotWithShape="0">
              <a:srgbClr val="333333">
                <a:alpha val="65000"/>
              </a:srgbClr>
            </a:outerShdw>
          </a:effectLst>
        </p:spPr>
      </p:pic>
      <p:pic>
        <p:nvPicPr>
          <p:cNvPr id="9" name="Picture 8" descr="A screenshot of a computer&#10;&#10;Description automatically generated">
            <a:extLst>
              <a:ext uri="{FF2B5EF4-FFF2-40B4-BE49-F238E27FC236}">
                <a16:creationId xmlns:a16="http://schemas.microsoft.com/office/drawing/2014/main" id="{84A9A4AB-9BF8-253E-A1A0-1AA1279E48DD}"/>
              </a:ext>
            </a:extLst>
          </p:cNvPr>
          <p:cNvPicPr>
            <a:picLocks noChangeAspect="1"/>
          </p:cNvPicPr>
          <p:nvPr/>
        </p:nvPicPr>
        <p:blipFill rotWithShape="1">
          <a:blip r:embed="rId5"/>
          <a:srcRect t="-77" r="178" b="34169"/>
          <a:stretch/>
        </p:blipFill>
        <p:spPr>
          <a:xfrm>
            <a:off x="2778509" y="930588"/>
            <a:ext cx="6023252" cy="2680867"/>
          </a:xfrm>
          <a:prstGeom prst="rect">
            <a:avLst/>
          </a:prstGeom>
          <a:ln>
            <a:noFill/>
          </a:ln>
          <a:effectLst>
            <a:outerShdw blurRad="292100" dist="139700" dir="2700000" algn="tl" rotWithShape="0">
              <a:srgbClr val="333333">
                <a:alpha val="65000"/>
              </a:srgbClr>
            </a:outerShdw>
          </a:effectLst>
        </p:spPr>
      </p:pic>
      <p:pic>
        <p:nvPicPr>
          <p:cNvPr id="10" name="Picture 9" descr="A screenshot of a chart&#10;&#10;Description automatically generated">
            <a:extLst>
              <a:ext uri="{FF2B5EF4-FFF2-40B4-BE49-F238E27FC236}">
                <a16:creationId xmlns:a16="http://schemas.microsoft.com/office/drawing/2014/main" id="{327674D4-37F3-BC40-D787-8CAA3A62A1F0}"/>
              </a:ext>
            </a:extLst>
          </p:cNvPr>
          <p:cNvPicPr>
            <a:picLocks noChangeAspect="1"/>
          </p:cNvPicPr>
          <p:nvPr/>
        </p:nvPicPr>
        <p:blipFill>
          <a:blip r:embed="rId6"/>
          <a:stretch>
            <a:fillRect/>
          </a:stretch>
        </p:blipFill>
        <p:spPr>
          <a:xfrm>
            <a:off x="8293600" y="996950"/>
            <a:ext cx="3852325" cy="2546906"/>
          </a:xfrm>
          <a:prstGeom prst="rect">
            <a:avLst/>
          </a:prstGeom>
          <a:ln>
            <a:noFill/>
          </a:ln>
          <a:effectLst>
            <a:outerShdw blurRad="292100" dist="139700" dir="2700000" algn="tl" rotWithShape="0">
              <a:srgbClr val="333333">
                <a:alpha val="65000"/>
              </a:srgbClr>
            </a:outerShdw>
          </a:effectLst>
        </p:spPr>
      </p:pic>
      <p:pic>
        <p:nvPicPr>
          <p:cNvPr id="11" name="Picture 10" descr="A screenshot of a map&#10;&#10;Description automatically generated">
            <a:extLst>
              <a:ext uri="{FF2B5EF4-FFF2-40B4-BE49-F238E27FC236}">
                <a16:creationId xmlns:a16="http://schemas.microsoft.com/office/drawing/2014/main" id="{00454BED-D7EE-A2ED-CE2E-119601E5FA0F}"/>
              </a:ext>
            </a:extLst>
          </p:cNvPr>
          <p:cNvPicPr>
            <a:picLocks noChangeAspect="1"/>
          </p:cNvPicPr>
          <p:nvPr/>
        </p:nvPicPr>
        <p:blipFill>
          <a:blip r:embed="rId7"/>
          <a:stretch>
            <a:fillRect/>
          </a:stretch>
        </p:blipFill>
        <p:spPr>
          <a:xfrm>
            <a:off x="2779690" y="3618411"/>
            <a:ext cx="5655972" cy="292675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7093A325-D186-137E-6E2A-BB500ED99278}"/>
              </a:ext>
            </a:extLst>
          </p:cNvPr>
          <p:cNvSpPr txBox="1"/>
          <p:nvPr/>
        </p:nvSpPr>
        <p:spPr>
          <a:xfrm>
            <a:off x="729801" y="3434365"/>
            <a:ext cx="2039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lumMod val="75000"/>
                  </a:schemeClr>
                </a:solidFill>
                <a:ea typeface="Calibri"/>
                <a:cs typeface="Calibri"/>
              </a:rPr>
              <a:t>Impact drivers</a:t>
            </a:r>
          </a:p>
        </p:txBody>
      </p:sp>
      <p:sp>
        <p:nvSpPr>
          <p:cNvPr id="14" name="TextBox 13">
            <a:extLst>
              <a:ext uri="{FF2B5EF4-FFF2-40B4-BE49-F238E27FC236}">
                <a16:creationId xmlns:a16="http://schemas.microsoft.com/office/drawing/2014/main" id="{458DDD64-5802-96C0-3DC4-A32DDE86CB2D}"/>
              </a:ext>
            </a:extLst>
          </p:cNvPr>
          <p:cNvSpPr txBox="1"/>
          <p:nvPr/>
        </p:nvSpPr>
        <p:spPr>
          <a:xfrm>
            <a:off x="901519" y="815660"/>
            <a:ext cx="2039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lumMod val="75000"/>
                  </a:schemeClr>
                </a:solidFill>
                <a:ea typeface="Calibri"/>
                <a:cs typeface="Calibri"/>
              </a:rPr>
              <a:t>Major risks</a:t>
            </a:r>
          </a:p>
        </p:txBody>
      </p:sp>
    </p:spTree>
    <p:extLst>
      <p:ext uri="{BB962C8B-B14F-4D97-AF65-F5344CB8AC3E}">
        <p14:creationId xmlns:p14="http://schemas.microsoft.com/office/powerpoint/2010/main" val="409906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73587383-016F-2233-FB20-8A7A48DF9073}"/>
              </a:ext>
            </a:extLst>
          </p:cNvPr>
          <p:cNvSpPr txBox="1">
            <a:spLocks/>
          </p:cNvSpPr>
          <p:nvPr/>
        </p:nvSpPr>
        <p:spPr>
          <a:xfrm>
            <a:off x="567343" y="178139"/>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 - Interactive access to data under the European Climate Risk Assessment </a:t>
            </a:r>
            <a:endParaRPr lang="en-DK" sz="2400" b="1">
              <a:solidFill>
                <a:schemeClr val="bg1"/>
              </a:solidFill>
            </a:endParaRPr>
          </a:p>
        </p:txBody>
      </p:sp>
      <p:sp>
        <p:nvSpPr>
          <p:cNvPr id="6" name="TextBox 5">
            <a:extLst>
              <a:ext uri="{FF2B5EF4-FFF2-40B4-BE49-F238E27FC236}">
                <a16:creationId xmlns:a16="http://schemas.microsoft.com/office/drawing/2014/main" id="{07340C9F-176D-D293-C4B8-D8E60F7CE8A2}"/>
              </a:ext>
            </a:extLst>
          </p:cNvPr>
          <p:cNvSpPr txBox="1"/>
          <p:nvPr/>
        </p:nvSpPr>
        <p:spPr>
          <a:xfrm>
            <a:off x="804334" y="1209488"/>
            <a:ext cx="3713345" cy="1261884"/>
          </a:xfrm>
          <a:prstGeom prst="rect">
            <a:avLst/>
          </a:prstGeom>
          <a:noFill/>
        </p:spPr>
        <p:txBody>
          <a:bodyPr wrap="square" lIns="91440" tIns="45720" rIns="91440" bIns="45720" rtlCol="0" anchor="t">
            <a:spAutoFit/>
          </a:bodyPr>
          <a:lstStyle/>
          <a:p>
            <a:r>
              <a:rPr lang="en-US" sz="2000" b="1">
                <a:solidFill>
                  <a:srgbClr val="002060"/>
                </a:solidFill>
              </a:rPr>
              <a:t>Feedback, questions, answers</a:t>
            </a:r>
            <a:endParaRPr lang="en-US" sz="2000"/>
          </a:p>
          <a:p>
            <a:endParaRPr lang="en-US" sz="2000"/>
          </a:p>
          <a:p>
            <a:endParaRPr lang="en-US"/>
          </a:p>
          <a:p>
            <a:endParaRPr lang="en-US"/>
          </a:p>
        </p:txBody>
      </p:sp>
      <p:grpSp>
        <p:nvGrpSpPr>
          <p:cNvPr id="3" name="Group 2">
            <a:extLst>
              <a:ext uri="{FF2B5EF4-FFF2-40B4-BE49-F238E27FC236}">
                <a16:creationId xmlns:a16="http://schemas.microsoft.com/office/drawing/2014/main" id="{2E291A91-F757-6F6F-C4B2-0239600984B5}"/>
              </a:ext>
            </a:extLst>
          </p:cNvPr>
          <p:cNvGrpSpPr/>
          <p:nvPr/>
        </p:nvGrpSpPr>
        <p:grpSpPr>
          <a:xfrm>
            <a:off x="4754670" y="1084133"/>
            <a:ext cx="6554622" cy="4939449"/>
            <a:chOff x="4517679" y="1084133"/>
            <a:chExt cx="6554622" cy="4939449"/>
          </a:xfrm>
        </p:grpSpPr>
        <p:pic>
          <p:nvPicPr>
            <p:cNvPr id="4" name="Picture 3">
              <a:extLst>
                <a:ext uri="{FF2B5EF4-FFF2-40B4-BE49-F238E27FC236}">
                  <a16:creationId xmlns:a16="http://schemas.microsoft.com/office/drawing/2014/main" id="{5C48E128-9CD3-51B8-BB9B-2B8B3888584B}"/>
                </a:ext>
              </a:extLst>
            </p:cNvPr>
            <p:cNvPicPr>
              <a:picLocks noChangeAspect="1"/>
            </p:cNvPicPr>
            <p:nvPr/>
          </p:nvPicPr>
          <p:blipFill rotWithShape="1">
            <a:blip r:embed="rId3"/>
            <a:srcRect l="18805" r="19610"/>
            <a:stretch/>
          </p:blipFill>
          <p:spPr>
            <a:xfrm>
              <a:off x="4517680" y="1084133"/>
              <a:ext cx="6554621" cy="48902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FBF29BC-CF07-9D21-2D8E-93BB1177C38D}"/>
                </a:ext>
              </a:extLst>
            </p:cNvPr>
            <p:cNvPicPr>
              <a:picLocks noChangeAspect="1"/>
            </p:cNvPicPr>
            <p:nvPr/>
          </p:nvPicPr>
          <p:blipFill>
            <a:blip r:embed="rId4"/>
            <a:stretch>
              <a:fillRect/>
            </a:stretch>
          </p:blipFill>
          <p:spPr>
            <a:xfrm>
              <a:off x="4517679" y="3587750"/>
              <a:ext cx="6550566" cy="2435832"/>
            </a:xfrm>
            <a:prstGeom prst="rect">
              <a:avLst/>
            </a:prstGeom>
          </p:spPr>
        </p:pic>
        <p:sp>
          <p:nvSpPr>
            <p:cNvPr id="10" name="Rectangle 9">
              <a:extLst>
                <a:ext uri="{FF2B5EF4-FFF2-40B4-BE49-F238E27FC236}">
                  <a16:creationId xmlns:a16="http://schemas.microsoft.com/office/drawing/2014/main" id="{8E3ABEF8-8564-1DA0-5B70-B97DD2CEA402}"/>
                </a:ext>
              </a:extLst>
            </p:cNvPr>
            <p:cNvSpPr/>
            <p:nvPr/>
          </p:nvSpPr>
          <p:spPr>
            <a:xfrm>
              <a:off x="9299741" y="3714867"/>
              <a:ext cx="1711943" cy="218159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1001796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ield of plants in a flooded area&#10;&#10;Description automatically generated">
            <a:extLst>
              <a:ext uri="{FF2B5EF4-FFF2-40B4-BE49-F238E27FC236}">
                <a16:creationId xmlns:a16="http://schemas.microsoft.com/office/drawing/2014/main" id="{272E7C53-2529-3BF9-BE91-6CF325A31BC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2350" b="12554"/>
          <a:stretch/>
        </p:blipFill>
        <p:spPr>
          <a:xfrm>
            <a:off x="0" y="755650"/>
            <a:ext cx="12192000" cy="6102350"/>
          </a:xfrm>
          <a:prstGeom prst="rect">
            <a:avLst/>
          </a:prstGeom>
        </p:spPr>
      </p:pic>
      <p:sp>
        <p:nvSpPr>
          <p:cNvPr id="5" name="Text Placeholder 1">
            <a:extLst>
              <a:ext uri="{FF2B5EF4-FFF2-40B4-BE49-F238E27FC236}">
                <a16:creationId xmlns:a16="http://schemas.microsoft.com/office/drawing/2014/main" id="{73587383-016F-2233-FB20-8A7A48DF9073}"/>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6" name="TextBox 5">
            <a:extLst>
              <a:ext uri="{FF2B5EF4-FFF2-40B4-BE49-F238E27FC236}">
                <a16:creationId xmlns:a16="http://schemas.microsoft.com/office/drawing/2014/main" id="{07340C9F-176D-D293-C4B8-D8E60F7CE8A2}"/>
              </a:ext>
            </a:extLst>
          </p:cNvPr>
          <p:cNvSpPr txBox="1"/>
          <p:nvPr/>
        </p:nvSpPr>
        <p:spPr>
          <a:xfrm>
            <a:off x="804334" y="1209488"/>
            <a:ext cx="8297136" cy="280076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a:solidFill>
                  <a:srgbClr val="002060"/>
                </a:solidFill>
              </a:rPr>
              <a:t>EEA Briefing: </a:t>
            </a:r>
          </a:p>
          <a:p>
            <a:pPr marL="342900" indent="-342900">
              <a:buFont typeface="Arial" panose="020B0604020202020204" pitchFamily="34" charset="0"/>
              <a:buChar char="•"/>
            </a:pPr>
            <a:r>
              <a:rPr lang="en-US" sz="2000" b="1">
                <a:solidFill>
                  <a:srgbClr val="002060"/>
                </a:solidFill>
                <a:hlinkClick r:id="rId4"/>
              </a:rPr>
              <a:t>Preparing society for climate risks in Europe - lessons and inspiration from Climate-ADAPT case studies</a:t>
            </a:r>
            <a:endParaRPr lang="en-US" sz="2000" b="1">
              <a:solidFill>
                <a:srgbClr val="002060"/>
              </a:solidFill>
            </a:endParaRPr>
          </a:p>
          <a:p>
            <a:pPr marL="342900" indent="-342900">
              <a:buFont typeface="Arial" panose="020B0604020202020204" pitchFamily="34" charset="0"/>
              <a:buChar char="•"/>
            </a:pPr>
            <a:endParaRPr lang="en-US" sz="2000" b="1">
              <a:solidFill>
                <a:srgbClr val="002060"/>
              </a:solidFill>
            </a:endParaRPr>
          </a:p>
          <a:p>
            <a:pPr marL="342900" indent="-342900">
              <a:buFont typeface="Arial" panose="020B0604020202020204" pitchFamily="34" charset="0"/>
              <a:buChar char="•"/>
            </a:pPr>
            <a:r>
              <a:rPr lang="en-US" sz="2000" b="1">
                <a:solidFill>
                  <a:srgbClr val="002060"/>
                </a:solidFill>
              </a:rPr>
              <a:t>Policy context, purpose and key messages of the Policy briefing</a:t>
            </a:r>
          </a:p>
          <a:p>
            <a:endParaRPr lang="en-US" sz="2000" b="1">
              <a:solidFill>
                <a:srgbClr val="002060"/>
              </a:solidFill>
            </a:endParaRPr>
          </a:p>
          <a:p>
            <a:pPr marL="342900" indent="-342900">
              <a:buFont typeface="Arial" panose="020B0604020202020204" pitchFamily="34" charset="0"/>
              <a:buChar char="•"/>
            </a:pPr>
            <a:r>
              <a:rPr lang="en-US" sz="2000" b="1">
                <a:solidFill>
                  <a:srgbClr val="002060"/>
                </a:solidFill>
              </a:rPr>
              <a:t>Follow up work on Climate-ADAPT case studies and adaptation options </a:t>
            </a:r>
          </a:p>
          <a:p>
            <a:endParaRPr lang="en-US"/>
          </a:p>
          <a:p>
            <a:endParaRPr lang="en-US"/>
          </a:p>
        </p:txBody>
      </p:sp>
      <p:sp>
        <p:nvSpPr>
          <p:cNvPr id="11" name="TextBox 10">
            <a:extLst>
              <a:ext uri="{FF2B5EF4-FFF2-40B4-BE49-F238E27FC236}">
                <a16:creationId xmlns:a16="http://schemas.microsoft.com/office/drawing/2014/main" id="{90D8715D-7614-75D7-08BC-DEE4D1E1378F}"/>
              </a:ext>
            </a:extLst>
          </p:cNvPr>
          <p:cNvSpPr txBox="1"/>
          <p:nvPr/>
        </p:nvSpPr>
        <p:spPr>
          <a:xfrm>
            <a:off x="683071" y="6470660"/>
            <a:ext cx="4160520" cy="261610"/>
          </a:xfrm>
          <a:prstGeom prst="rect">
            <a:avLst/>
          </a:prstGeom>
          <a:noFill/>
        </p:spPr>
        <p:txBody>
          <a:bodyPr wrap="square" rtlCol="0">
            <a:spAutoFit/>
          </a:bodyPr>
          <a:lstStyle/>
          <a:p>
            <a:r>
              <a:rPr lang="en-DK" sz="1100">
                <a:solidFill>
                  <a:schemeClr val="bg1"/>
                </a:solidFill>
              </a:rPr>
              <a:t>© Vesna </a:t>
            </a:r>
            <a:r>
              <a:rPr lang="en-DK" sz="1100" err="1">
                <a:solidFill>
                  <a:schemeClr val="bg1"/>
                </a:solidFill>
              </a:rPr>
              <a:t>Špoljar</a:t>
            </a:r>
            <a:r>
              <a:rPr lang="en-DK" sz="1100">
                <a:solidFill>
                  <a:schemeClr val="bg1"/>
                </a:solidFill>
              </a:rPr>
              <a:t>, Climate Change PIX /EEA</a:t>
            </a:r>
          </a:p>
        </p:txBody>
      </p:sp>
    </p:spTree>
    <p:extLst>
      <p:ext uri="{BB962C8B-B14F-4D97-AF65-F5344CB8AC3E}">
        <p14:creationId xmlns:p14="http://schemas.microsoft.com/office/powerpoint/2010/main" val="404687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2" name="TextBox 1">
            <a:extLst>
              <a:ext uri="{FF2B5EF4-FFF2-40B4-BE49-F238E27FC236}">
                <a16:creationId xmlns:a16="http://schemas.microsoft.com/office/drawing/2014/main" id="{D039E5A3-48DE-2A1E-2EA7-028A83032568}"/>
              </a:ext>
            </a:extLst>
          </p:cNvPr>
          <p:cNvSpPr txBox="1"/>
          <p:nvPr/>
        </p:nvSpPr>
        <p:spPr>
          <a:xfrm>
            <a:off x="327277" y="956612"/>
            <a:ext cx="2893639" cy="4555093"/>
          </a:xfrm>
          <a:prstGeom prst="rect">
            <a:avLst/>
          </a:prstGeom>
          <a:noFill/>
        </p:spPr>
        <p:txBody>
          <a:bodyPr wrap="square" rtlCol="0">
            <a:spAutoFit/>
          </a:bodyPr>
          <a:lstStyle/>
          <a:p>
            <a:r>
              <a:rPr lang="en-US" sz="2000" b="1">
                <a:solidFill>
                  <a:srgbClr val="002060"/>
                </a:solidFill>
              </a:rPr>
              <a:t>The briefing </a:t>
            </a:r>
          </a:p>
          <a:p>
            <a:pPr marL="285750" indent="-285750">
              <a:buFont typeface="Arial" panose="020B0604020202020204" pitchFamily="34" charset="0"/>
              <a:buChar char="•"/>
            </a:pPr>
            <a:endParaRPr lang="en-US">
              <a:solidFill>
                <a:srgbClr val="002060"/>
              </a:solidFill>
            </a:endParaRPr>
          </a:p>
          <a:p>
            <a:pPr marL="342900" indent="-342900">
              <a:buFont typeface="+mj-lt"/>
              <a:buAutoNum type="arabicPeriod"/>
            </a:pPr>
            <a:r>
              <a:rPr lang="en-US">
                <a:solidFill>
                  <a:srgbClr val="002060"/>
                </a:solidFill>
              </a:rPr>
              <a:t>complements 2024 EEA </a:t>
            </a:r>
            <a:br>
              <a:rPr lang="en-US">
                <a:solidFill>
                  <a:srgbClr val="002060"/>
                </a:solidFill>
              </a:rPr>
            </a:br>
            <a:r>
              <a:rPr lang="en-US">
                <a:solidFill>
                  <a:srgbClr val="002060"/>
                </a:solidFill>
              </a:rPr>
              <a:t>reports and online products with practical examples to facilitate further action</a:t>
            </a:r>
          </a:p>
          <a:p>
            <a:pPr marL="342900" indent="-342900">
              <a:buFont typeface="+mj-lt"/>
              <a:buAutoNum type="arabicPeriod"/>
            </a:pPr>
            <a:endParaRPr lang="en-US">
              <a:solidFill>
                <a:srgbClr val="002060"/>
              </a:solidFill>
            </a:endParaRPr>
          </a:p>
          <a:p>
            <a:pPr marL="342900" indent="-342900">
              <a:buFont typeface="+mj-lt"/>
              <a:buAutoNum type="arabicPeriod"/>
            </a:pPr>
            <a:r>
              <a:rPr lang="en-US">
                <a:solidFill>
                  <a:srgbClr val="002060"/>
                </a:solidFill>
              </a:rPr>
              <a:t>supports learning on effective adaptation for societal preparedness</a:t>
            </a:r>
          </a:p>
          <a:p>
            <a:pPr marL="342900" indent="-342900">
              <a:buFont typeface="+mj-lt"/>
              <a:buAutoNum type="arabicPeriod"/>
            </a:pPr>
            <a:endParaRPr lang="en-US">
              <a:solidFill>
                <a:srgbClr val="002060"/>
              </a:solidFill>
            </a:endParaRPr>
          </a:p>
          <a:p>
            <a:pPr marL="342900" indent="-342900">
              <a:buFont typeface="+mj-lt"/>
              <a:buAutoNum type="arabicPeriod"/>
            </a:pPr>
            <a:r>
              <a:rPr lang="en-US">
                <a:solidFill>
                  <a:srgbClr val="002060"/>
                </a:solidFill>
              </a:rPr>
              <a:t>promotes using the broader catalogue of Climate-ADAPT case studies</a:t>
            </a:r>
            <a:endParaRPr lang="en-DK"/>
          </a:p>
        </p:txBody>
      </p:sp>
      <p:pic>
        <p:nvPicPr>
          <p:cNvPr id="5" name="Picture 4">
            <a:hlinkClick r:id="rId3"/>
            <a:extLst>
              <a:ext uri="{FF2B5EF4-FFF2-40B4-BE49-F238E27FC236}">
                <a16:creationId xmlns:a16="http://schemas.microsoft.com/office/drawing/2014/main" id="{56BDF1BC-F296-F586-8D3A-E678DD501526}"/>
              </a:ext>
            </a:extLst>
          </p:cNvPr>
          <p:cNvPicPr>
            <a:picLocks noChangeAspect="1"/>
          </p:cNvPicPr>
          <p:nvPr/>
        </p:nvPicPr>
        <p:blipFill rotWithShape="1">
          <a:blip r:embed="rId4"/>
          <a:srcRect l="8219" t="12864" r="8841" b="7769"/>
          <a:stretch/>
        </p:blipFill>
        <p:spPr>
          <a:xfrm>
            <a:off x="4041000" y="1129525"/>
            <a:ext cx="1955056" cy="1888908"/>
          </a:xfrm>
          <a:prstGeom prst="rect">
            <a:avLst/>
          </a:prstGeom>
          <a:solidFill>
            <a:schemeClr val="bg2">
              <a:lumMod val="90000"/>
            </a:schemeClr>
          </a:solidFill>
          <a:ln>
            <a:noFill/>
          </a:ln>
          <a:effectLst>
            <a:outerShdw blurRad="292100" dist="139700" dir="2700000" algn="tl" rotWithShape="0">
              <a:srgbClr val="333333">
                <a:alpha val="65000"/>
              </a:srgbClr>
            </a:outerShdw>
          </a:effectLst>
        </p:spPr>
      </p:pic>
      <p:pic>
        <p:nvPicPr>
          <p:cNvPr id="7" name="Picture 6">
            <a:hlinkClick r:id="rId5"/>
            <a:extLst>
              <a:ext uri="{FF2B5EF4-FFF2-40B4-BE49-F238E27FC236}">
                <a16:creationId xmlns:a16="http://schemas.microsoft.com/office/drawing/2014/main" id="{87339135-81E4-6A84-37EF-34D5CD42135B}"/>
              </a:ext>
            </a:extLst>
          </p:cNvPr>
          <p:cNvPicPr>
            <a:picLocks noChangeAspect="1"/>
          </p:cNvPicPr>
          <p:nvPr/>
        </p:nvPicPr>
        <p:blipFill>
          <a:blip r:embed="rId6"/>
          <a:stretch>
            <a:fillRect/>
          </a:stretch>
        </p:blipFill>
        <p:spPr>
          <a:xfrm>
            <a:off x="9166213" y="1278600"/>
            <a:ext cx="1558151" cy="1739332"/>
          </a:xfrm>
          <a:prstGeom prst="rect">
            <a:avLst/>
          </a:prstGeom>
        </p:spPr>
      </p:pic>
      <p:pic>
        <p:nvPicPr>
          <p:cNvPr id="9" name="Picture 8">
            <a:hlinkClick r:id="rId7"/>
            <a:extLst>
              <a:ext uri="{FF2B5EF4-FFF2-40B4-BE49-F238E27FC236}">
                <a16:creationId xmlns:a16="http://schemas.microsoft.com/office/drawing/2014/main" id="{6B9C521B-7CD8-6B7C-5C43-ACCFAAD4000D}"/>
              </a:ext>
            </a:extLst>
          </p:cNvPr>
          <p:cNvPicPr>
            <a:picLocks noChangeAspect="1"/>
          </p:cNvPicPr>
          <p:nvPr/>
        </p:nvPicPr>
        <p:blipFill rotWithShape="1">
          <a:blip r:embed="rId8"/>
          <a:srcRect l="1266" t="3254" r="4171" b="2798"/>
          <a:stretch/>
        </p:blipFill>
        <p:spPr>
          <a:xfrm>
            <a:off x="6659257" y="1228538"/>
            <a:ext cx="1847464" cy="1629195"/>
          </a:xfrm>
          <a:prstGeom prst="rect">
            <a:avLst/>
          </a:prstGeom>
          <a:ln>
            <a:noFill/>
          </a:ln>
          <a:effectLst>
            <a:outerShdw blurRad="292100" dist="139700" dir="2700000" algn="tl" rotWithShape="0">
              <a:srgbClr val="333333">
                <a:alpha val="65000"/>
              </a:srgbClr>
            </a:outerShdw>
          </a:effectLst>
        </p:spPr>
      </p:pic>
      <p:pic>
        <p:nvPicPr>
          <p:cNvPr id="11" name="Picture 10">
            <a:hlinkClick r:id="rId9"/>
            <a:extLst>
              <a:ext uri="{FF2B5EF4-FFF2-40B4-BE49-F238E27FC236}">
                <a16:creationId xmlns:a16="http://schemas.microsoft.com/office/drawing/2014/main" id="{DC321D4B-27E7-80BC-2499-E1AC9BDB2A6B}"/>
              </a:ext>
            </a:extLst>
          </p:cNvPr>
          <p:cNvPicPr>
            <a:picLocks noChangeAspect="1"/>
          </p:cNvPicPr>
          <p:nvPr/>
        </p:nvPicPr>
        <p:blipFill>
          <a:blip r:embed="rId10"/>
          <a:stretch>
            <a:fillRect/>
          </a:stretch>
        </p:blipFill>
        <p:spPr>
          <a:xfrm>
            <a:off x="8951248" y="3427195"/>
            <a:ext cx="1988080" cy="1739332"/>
          </a:xfrm>
          <a:prstGeom prst="rect">
            <a:avLst/>
          </a:prstGeom>
          <a:ln>
            <a:noFill/>
          </a:ln>
          <a:effectLst>
            <a:outerShdw blurRad="292100" dist="139700" dir="2700000" algn="tl" rotWithShape="0">
              <a:srgbClr val="333333">
                <a:alpha val="65000"/>
              </a:srgbClr>
            </a:outerShdw>
          </a:effectLst>
        </p:spPr>
      </p:pic>
      <p:pic>
        <p:nvPicPr>
          <p:cNvPr id="13" name="Picture 12">
            <a:hlinkClick r:id="rId11"/>
            <a:extLst>
              <a:ext uri="{FF2B5EF4-FFF2-40B4-BE49-F238E27FC236}">
                <a16:creationId xmlns:a16="http://schemas.microsoft.com/office/drawing/2014/main" id="{A3874B9D-E0A1-4AF0-1F69-52890425D0AE}"/>
              </a:ext>
            </a:extLst>
          </p:cNvPr>
          <p:cNvPicPr>
            <a:picLocks noChangeAspect="1"/>
          </p:cNvPicPr>
          <p:nvPr/>
        </p:nvPicPr>
        <p:blipFill>
          <a:blip r:embed="rId12"/>
          <a:stretch>
            <a:fillRect/>
          </a:stretch>
        </p:blipFill>
        <p:spPr>
          <a:xfrm>
            <a:off x="6558893" y="3354207"/>
            <a:ext cx="2048192" cy="1961203"/>
          </a:xfrm>
          <a:prstGeom prst="rect">
            <a:avLst/>
          </a:prstGeom>
        </p:spPr>
      </p:pic>
      <p:sp>
        <p:nvSpPr>
          <p:cNvPr id="4" name="TextBox 3">
            <a:extLst>
              <a:ext uri="{FF2B5EF4-FFF2-40B4-BE49-F238E27FC236}">
                <a16:creationId xmlns:a16="http://schemas.microsoft.com/office/drawing/2014/main" id="{79D98CD9-C057-A929-C7BC-F595E53275B4}"/>
              </a:ext>
            </a:extLst>
          </p:cNvPr>
          <p:cNvSpPr txBox="1"/>
          <p:nvPr/>
        </p:nvSpPr>
        <p:spPr>
          <a:xfrm>
            <a:off x="3648547" y="3948071"/>
            <a:ext cx="784907" cy="369332"/>
          </a:xfrm>
          <a:prstGeom prst="rect">
            <a:avLst/>
          </a:prstGeom>
          <a:noFill/>
        </p:spPr>
        <p:txBody>
          <a:bodyPr wrap="square" rtlCol="0">
            <a:spAutoFit/>
          </a:bodyPr>
          <a:lstStyle/>
          <a:p>
            <a:endParaRPr lang="en-DK"/>
          </a:p>
        </p:txBody>
      </p:sp>
      <p:pic>
        <p:nvPicPr>
          <p:cNvPr id="10" name="Picture 9">
            <a:hlinkClick r:id="rId13"/>
            <a:extLst>
              <a:ext uri="{FF2B5EF4-FFF2-40B4-BE49-F238E27FC236}">
                <a16:creationId xmlns:a16="http://schemas.microsoft.com/office/drawing/2014/main" id="{C63E24C2-1CF4-4F5F-2F5B-10A6EEA159FC}"/>
              </a:ext>
            </a:extLst>
          </p:cNvPr>
          <p:cNvPicPr>
            <a:picLocks noChangeAspect="1"/>
          </p:cNvPicPr>
          <p:nvPr/>
        </p:nvPicPr>
        <p:blipFill rotWithShape="1">
          <a:blip r:embed="rId14"/>
          <a:srcRect l="32812" t="9563" r="36364" b="33576"/>
          <a:stretch/>
        </p:blipFill>
        <p:spPr>
          <a:xfrm>
            <a:off x="3873928" y="3348473"/>
            <a:ext cx="2280838" cy="1761254"/>
          </a:xfrm>
          <a:prstGeom prst="rect">
            <a:avLst/>
          </a:prstGeom>
          <a:ln>
            <a:noFill/>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A2975385-325C-DA24-A10D-05CD41227A50}"/>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96" r="-110"/>
          <a:stretch/>
        </p:blipFill>
        <p:spPr>
          <a:xfrm>
            <a:off x="3903786" y="5706991"/>
            <a:ext cx="5067300" cy="834633"/>
          </a:xfrm>
          <a:prstGeom prst="rect">
            <a:avLst/>
          </a:prstGeom>
          <a:ln>
            <a:noFill/>
          </a:ln>
          <a:effectLst/>
        </p:spPr>
      </p:pic>
    </p:spTree>
    <p:extLst>
      <p:ext uri="{BB962C8B-B14F-4D97-AF65-F5344CB8AC3E}">
        <p14:creationId xmlns:p14="http://schemas.microsoft.com/office/powerpoint/2010/main" val="73025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2" name="TextBox 1">
            <a:extLst>
              <a:ext uri="{FF2B5EF4-FFF2-40B4-BE49-F238E27FC236}">
                <a16:creationId xmlns:a16="http://schemas.microsoft.com/office/drawing/2014/main" id="{D039E5A3-48DE-2A1E-2EA7-028A83032568}"/>
              </a:ext>
            </a:extLst>
          </p:cNvPr>
          <p:cNvSpPr txBox="1"/>
          <p:nvPr/>
        </p:nvSpPr>
        <p:spPr>
          <a:xfrm>
            <a:off x="527295" y="3948071"/>
            <a:ext cx="2893639" cy="2616101"/>
          </a:xfrm>
          <a:prstGeom prst="rect">
            <a:avLst/>
          </a:prstGeom>
          <a:noFill/>
        </p:spPr>
        <p:txBody>
          <a:bodyPr wrap="square" rtlCol="0">
            <a:spAutoFit/>
          </a:bodyPr>
          <a:lstStyle/>
          <a:p>
            <a:r>
              <a:rPr lang="en-US" sz="1600" b="1">
                <a:solidFill>
                  <a:srgbClr val="002060"/>
                </a:solidFill>
              </a:rPr>
              <a:t>ETC CA Climate-ADAPT team  (10 colleagues)</a:t>
            </a:r>
          </a:p>
          <a:p>
            <a:pPr marL="285750" indent="-285750">
              <a:buFont typeface="Arial" panose="020B0604020202020204" pitchFamily="34" charset="0"/>
              <a:buChar char="•"/>
            </a:pPr>
            <a:endParaRPr lang="en-US" sz="1600">
              <a:solidFill>
                <a:srgbClr val="002060"/>
              </a:solidFill>
            </a:endParaRPr>
          </a:p>
          <a:p>
            <a:r>
              <a:rPr lang="en-US" sz="1600">
                <a:solidFill>
                  <a:srgbClr val="002060"/>
                </a:solidFill>
              </a:rPr>
              <a:t>CMCC, Thetis </a:t>
            </a:r>
            <a:r>
              <a:rPr lang="en-US" sz="1600" err="1">
                <a:solidFill>
                  <a:srgbClr val="002060"/>
                </a:solidFill>
              </a:rPr>
              <a:t>SpA</a:t>
            </a:r>
            <a:r>
              <a:rPr lang="en-US" sz="1600">
                <a:solidFill>
                  <a:srgbClr val="002060"/>
                </a:solidFill>
              </a:rPr>
              <a:t>, Wageningen University, Fresh Thoughts Consulting , SEI </a:t>
            </a:r>
          </a:p>
          <a:p>
            <a:endParaRPr lang="en-US" sz="1600">
              <a:solidFill>
                <a:srgbClr val="002060"/>
              </a:solidFill>
            </a:endParaRPr>
          </a:p>
          <a:p>
            <a:r>
              <a:rPr lang="en-US" sz="1600">
                <a:solidFill>
                  <a:srgbClr val="002060"/>
                </a:solidFill>
              </a:rPr>
              <a:t>and </a:t>
            </a:r>
            <a:r>
              <a:rPr lang="en-US" sz="1600" b="1">
                <a:solidFill>
                  <a:srgbClr val="002060"/>
                </a:solidFill>
              </a:rPr>
              <a:t>EEA adaptation team</a:t>
            </a:r>
          </a:p>
          <a:p>
            <a:pPr marL="342900" indent="-342900">
              <a:buFont typeface="+mj-lt"/>
              <a:buAutoNum type="arabicPeriod"/>
            </a:pPr>
            <a:endParaRPr lang="en-US">
              <a:solidFill>
                <a:srgbClr val="002060"/>
              </a:solidFill>
            </a:endParaRPr>
          </a:p>
          <a:p>
            <a:endParaRPr lang="en-US">
              <a:solidFill>
                <a:srgbClr val="002060"/>
              </a:solidFill>
            </a:endParaRPr>
          </a:p>
        </p:txBody>
      </p:sp>
      <p:sp>
        <p:nvSpPr>
          <p:cNvPr id="4" name="TextBox 3">
            <a:extLst>
              <a:ext uri="{FF2B5EF4-FFF2-40B4-BE49-F238E27FC236}">
                <a16:creationId xmlns:a16="http://schemas.microsoft.com/office/drawing/2014/main" id="{79D98CD9-C057-A929-C7BC-F595E53275B4}"/>
              </a:ext>
            </a:extLst>
          </p:cNvPr>
          <p:cNvSpPr txBox="1"/>
          <p:nvPr/>
        </p:nvSpPr>
        <p:spPr>
          <a:xfrm>
            <a:off x="3648547" y="3948071"/>
            <a:ext cx="784907" cy="369332"/>
          </a:xfrm>
          <a:prstGeom prst="rect">
            <a:avLst/>
          </a:prstGeom>
          <a:noFill/>
        </p:spPr>
        <p:txBody>
          <a:bodyPr wrap="square" rtlCol="0">
            <a:spAutoFit/>
          </a:bodyPr>
          <a:lstStyle/>
          <a:p>
            <a:endParaRPr lang="en-DK"/>
          </a:p>
        </p:txBody>
      </p:sp>
      <p:graphicFrame>
        <p:nvGraphicFramePr>
          <p:cNvPr id="14" name="Diagram 13">
            <a:extLst>
              <a:ext uri="{FF2B5EF4-FFF2-40B4-BE49-F238E27FC236}">
                <a16:creationId xmlns:a16="http://schemas.microsoft.com/office/drawing/2014/main" id="{D5221935-42A2-9880-0DFD-55D671E59ADA}"/>
              </a:ext>
            </a:extLst>
          </p:cNvPr>
          <p:cNvGraphicFramePr/>
          <p:nvPr>
            <p:extLst>
              <p:ext uri="{D42A27DB-BD31-4B8C-83A1-F6EECF244321}">
                <p14:modId xmlns:p14="http://schemas.microsoft.com/office/powerpoint/2010/main" val="200500390"/>
              </p:ext>
            </p:extLst>
          </p:nvPr>
        </p:nvGraphicFramePr>
        <p:xfrm>
          <a:off x="3855916" y="1018988"/>
          <a:ext cx="7478834" cy="5180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A3E2FEA9-EF70-8230-1C98-C7B317530E3B}"/>
              </a:ext>
            </a:extLst>
          </p:cNvPr>
          <p:cNvPicPr>
            <a:picLocks noChangeAspect="1"/>
          </p:cNvPicPr>
          <p:nvPr/>
        </p:nvPicPr>
        <p:blipFill rotWithShape="1">
          <a:blip r:embed="rId8"/>
          <a:srcRect l="59479" t="22380" r="20521" b="63562"/>
          <a:stretch/>
        </p:blipFill>
        <p:spPr>
          <a:xfrm>
            <a:off x="547552" y="2996245"/>
            <a:ext cx="2438400" cy="71755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017B366F-67A0-53FD-F44E-380DA0891791}"/>
              </a:ext>
            </a:extLst>
          </p:cNvPr>
          <p:cNvSpPr txBox="1"/>
          <p:nvPr/>
        </p:nvSpPr>
        <p:spPr>
          <a:xfrm>
            <a:off x="547552" y="1420090"/>
            <a:ext cx="6523204" cy="1015663"/>
          </a:xfrm>
          <a:prstGeom prst="rect">
            <a:avLst/>
          </a:prstGeom>
          <a:noFill/>
        </p:spPr>
        <p:txBody>
          <a:bodyPr wrap="square" rtlCol="0">
            <a:spAutoFit/>
          </a:bodyPr>
          <a:lstStyle/>
          <a:p>
            <a:r>
              <a:rPr lang="de-DE" sz="2000" b="1">
                <a:solidFill>
                  <a:srgbClr val="002060"/>
                </a:solidFill>
              </a:rPr>
              <a:t>EEA </a:t>
            </a:r>
            <a:r>
              <a:rPr lang="de-DE" sz="2000" b="1" err="1">
                <a:solidFill>
                  <a:srgbClr val="002060"/>
                </a:solidFill>
              </a:rPr>
              <a:t>aimed</a:t>
            </a:r>
            <a:r>
              <a:rPr lang="de-DE" sz="2000" b="1">
                <a:solidFill>
                  <a:srgbClr val="002060"/>
                </a:solidFill>
              </a:rPr>
              <a:t> to </a:t>
            </a:r>
            <a:r>
              <a:rPr lang="de-DE" sz="2000" b="1" err="1">
                <a:solidFill>
                  <a:srgbClr val="002060"/>
                </a:solidFill>
              </a:rPr>
              <a:t>improve</a:t>
            </a:r>
            <a:r>
              <a:rPr lang="de-DE" sz="2000" b="1">
                <a:solidFill>
                  <a:srgbClr val="002060"/>
                </a:solidFill>
              </a:rPr>
              <a:t> Climate-ADAPT case studies </a:t>
            </a:r>
            <a:r>
              <a:rPr lang="de-DE" sz="2000" b="1" err="1">
                <a:solidFill>
                  <a:srgbClr val="002060"/>
                </a:solidFill>
              </a:rPr>
              <a:t>as</a:t>
            </a:r>
            <a:r>
              <a:rPr lang="de-DE" sz="2000" b="1">
                <a:solidFill>
                  <a:srgbClr val="002060"/>
                </a:solidFill>
              </a:rPr>
              <a:t> European </a:t>
            </a:r>
            <a:r>
              <a:rPr lang="de-DE" sz="2000" b="1" err="1">
                <a:solidFill>
                  <a:srgbClr val="002060"/>
                </a:solidFill>
              </a:rPr>
              <a:t>reference</a:t>
            </a:r>
            <a:r>
              <a:rPr lang="de-DE" sz="2000" b="1">
                <a:solidFill>
                  <a:srgbClr val="002060"/>
                </a:solidFill>
              </a:rPr>
              <a:t> to better support </a:t>
            </a:r>
            <a:r>
              <a:rPr lang="de-DE" sz="2000" b="1" err="1">
                <a:solidFill>
                  <a:srgbClr val="002060"/>
                </a:solidFill>
              </a:rPr>
              <a:t>implementing</a:t>
            </a:r>
            <a:r>
              <a:rPr lang="de-DE" sz="2000" b="1">
                <a:solidFill>
                  <a:srgbClr val="002060"/>
                </a:solidFill>
              </a:rPr>
              <a:t> adaptation </a:t>
            </a:r>
            <a:endParaRPr lang="en-DK" sz="2000" b="1">
              <a:solidFill>
                <a:srgbClr val="002060"/>
              </a:solidFill>
            </a:endParaRPr>
          </a:p>
        </p:txBody>
      </p:sp>
    </p:spTree>
    <p:extLst>
      <p:ext uri="{BB962C8B-B14F-4D97-AF65-F5344CB8AC3E}">
        <p14:creationId xmlns:p14="http://schemas.microsoft.com/office/powerpoint/2010/main" val="393421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pic>
        <p:nvPicPr>
          <p:cNvPr id="6" name="Picture 5" descr="A map of europe with different colored countries/regions&#10;&#10;Description automatically generated">
            <a:extLst>
              <a:ext uri="{FF2B5EF4-FFF2-40B4-BE49-F238E27FC236}">
                <a16:creationId xmlns:a16="http://schemas.microsoft.com/office/drawing/2014/main" id="{D74A597C-AFEE-D129-FC9E-FD90B2217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404" y="1810326"/>
            <a:ext cx="4360808" cy="3818689"/>
          </a:xfrm>
          <a:prstGeom prst="rect">
            <a:avLst/>
          </a:prstGeom>
        </p:spPr>
      </p:pic>
      <p:sp>
        <p:nvSpPr>
          <p:cNvPr id="7" name="TextBox 6">
            <a:extLst>
              <a:ext uri="{FF2B5EF4-FFF2-40B4-BE49-F238E27FC236}">
                <a16:creationId xmlns:a16="http://schemas.microsoft.com/office/drawing/2014/main" id="{09A28F14-9379-C7AD-43B6-7F99DC0930C5}"/>
              </a:ext>
            </a:extLst>
          </p:cNvPr>
          <p:cNvSpPr txBox="1"/>
          <p:nvPr/>
        </p:nvSpPr>
        <p:spPr>
          <a:xfrm>
            <a:off x="246937" y="1063406"/>
            <a:ext cx="9072554" cy="400110"/>
          </a:xfrm>
          <a:prstGeom prst="rect">
            <a:avLst/>
          </a:prstGeom>
          <a:noFill/>
        </p:spPr>
        <p:txBody>
          <a:bodyPr wrap="square" rtlCol="0">
            <a:spAutoFit/>
          </a:bodyPr>
          <a:lstStyle/>
          <a:p>
            <a:r>
              <a:rPr lang="en-US" sz="2000" b="1">
                <a:solidFill>
                  <a:srgbClr val="002060"/>
                </a:solidFill>
              </a:rPr>
              <a:t>Climate-ADAPT case studies complement EU and national case study collections </a:t>
            </a:r>
            <a:endParaRPr lang="en-DK" sz="2000" b="1">
              <a:solidFill>
                <a:srgbClr val="002060"/>
              </a:solidFill>
            </a:endParaRPr>
          </a:p>
        </p:txBody>
      </p:sp>
      <p:pic>
        <p:nvPicPr>
          <p:cNvPr id="9" name="Picture 8">
            <a:extLst>
              <a:ext uri="{FF2B5EF4-FFF2-40B4-BE49-F238E27FC236}">
                <a16:creationId xmlns:a16="http://schemas.microsoft.com/office/drawing/2014/main" id="{430A43F0-940B-C364-C230-7164BD7BC60F}"/>
              </a:ext>
            </a:extLst>
          </p:cNvPr>
          <p:cNvPicPr>
            <a:picLocks noChangeAspect="1"/>
          </p:cNvPicPr>
          <p:nvPr/>
        </p:nvPicPr>
        <p:blipFill rotWithShape="1">
          <a:blip r:embed="rId4"/>
          <a:srcRect l="5621" t="1624" r="1124"/>
          <a:stretch/>
        </p:blipFill>
        <p:spPr>
          <a:xfrm>
            <a:off x="246937" y="1698494"/>
            <a:ext cx="2853821" cy="404235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DDD0510-9BB7-D160-31C5-A3D2727865B2}"/>
              </a:ext>
            </a:extLst>
          </p:cNvPr>
          <p:cNvPicPr>
            <a:picLocks noChangeAspect="1"/>
          </p:cNvPicPr>
          <p:nvPr/>
        </p:nvPicPr>
        <p:blipFill rotWithShape="1">
          <a:blip r:embed="rId5"/>
          <a:srcRect l="2929" r="1050" b="2521"/>
          <a:stretch/>
        </p:blipFill>
        <p:spPr>
          <a:xfrm>
            <a:off x="3394219" y="3971635"/>
            <a:ext cx="3331724" cy="262114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4D417C6C-FB1D-3845-58FB-80BD328B9E43}"/>
              </a:ext>
            </a:extLst>
          </p:cNvPr>
          <p:cNvSpPr txBox="1"/>
          <p:nvPr/>
        </p:nvSpPr>
        <p:spPr>
          <a:xfrm>
            <a:off x="300132" y="5952628"/>
            <a:ext cx="2558473" cy="461665"/>
          </a:xfrm>
          <a:prstGeom prst="rect">
            <a:avLst/>
          </a:prstGeom>
          <a:noFill/>
        </p:spPr>
        <p:txBody>
          <a:bodyPr wrap="square" rtlCol="0">
            <a:spAutoFit/>
          </a:bodyPr>
          <a:lstStyle/>
          <a:p>
            <a:r>
              <a:rPr lang="en-US" sz="1200">
                <a:solidFill>
                  <a:srgbClr val="002060"/>
                </a:solidFill>
                <a:hlinkClick r:id="rId6"/>
              </a:rPr>
              <a:t>Urban adaptation: e. g. EU Covenant of Mayors for climate and energy</a:t>
            </a:r>
            <a:endParaRPr lang="en-DK" sz="1200">
              <a:solidFill>
                <a:srgbClr val="002060"/>
              </a:solidFill>
            </a:endParaRPr>
          </a:p>
        </p:txBody>
      </p:sp>
      <p:sp>
        <p:nvSpPr>
          <p:cNvPr id="16" name="TextBox 15">
            <a:extLst>
              <a:ext uri="{FF2B5EF4-FFF2-40B4-BE49-F238E27FC236}">
                <a16:creationId xmlns:a16="http://schemas.microsoft.com/office/drawing/2014/main" id="{F8EC538E-3D72-97F0-F62F-7A4D0273F075}"/>
              </a:ext>
            </a:extLst>
          </p:cNvPr>
          <p:cNvSpPr txBox="1"/>
          <p:nvPr/>
        </p:nvSpPr>
        <p:spPr>
          <a:xfrm>
            <a:off x="7050298" y="5740845"/>
            <a:ext cx="4162647" cy="276999"/>
          </a:xfrm>
          <a:prstGeom prst="rect">
            <a:avLst/>
          </a:prstGeom>
          <a:noFill/>
        </p:spPr>
        <p:txBody>
          <a:bodyPr wrap="square">
            <a:spAutoFit/>
          </a:bodyPr>
          <a:lstStyle/>
          <a:p>
            <a:r>
              <a:rPr lang="sv-SE" sz="1200">
                <a:solidFill>
                  <a:srgbClr val="002060"/>
                </a:solidFill>
              </a:rPr>
              <a:t>EEA Member countries (National levels)</a:t>
            </a:r>
            <a:endParaRPr lang="en-DK" sz="1200">
              <a:solidFill>
                <a:srgbClr val="002060"/>
              </a:solidFill>
            </a:endParaRPr>
          </a:p>
        </p:txBody>
      </p:sp>
      <p:sp>
        <p:nvSpPr>
          <p:cNvPr id="17" name="TextBox 16">
            <a:extLst>
              <a:ext uri="{FF2B5EF4-FFF2-40B4-BE49-F238E27FC236}">
                <a16:creationId xmlns:a16="http://schemas.microsoft.com/office/drawing/2014/main" id="{1717234C-59F4-2894-8723-D910CF665879}"/>
              </a:ext>
            </a:extLst>
          </p:cNvPr>
          <p:cNvSpPr txBox="1"/>
          <p:nvPr/>
        </p:nvSpPr>
        <p:spPr>
          <a:xfrm>
            <a:off x="3438669" y="3501904"/>
            <a:ext cx="2376501" cy="276999"/>
          </a:xfrm>
          <a:prstGeom prst="rect">
            <a:avLst/>
          </a:prstGeom>
          <a:noFill/>
        </p:spPr>
        <p:txBody>
          <a:bodyPr wrap="square" rtlCol="0">
            <a:spAutoFit/>
          </a:bodyPr>
          <a:lstStyle/>
          <a:p>
            <a:r>
              <a:rPr lang="en-US" sz="1200">
                <a:solidFill>
                  <a:srgbClr val="002060"/>
                </a:solidFill>
                <a:hlinkClick r:id="rId7"/>
              </a:rPr>
              <a:t>Sectoral platforms (e. g. on NbS) </a:t>
            </a:r>
            <a:endParaRPr lang="en-DK" sz="1200">
              <a:solidFill>
                <a:srgbClr val="002060"/>
              </a:solidFill>
            </a:endParaRPr>
          </a:p>
        </p:txBody>
      </p:sp>
    </p:spTree>
    <p:extLst>
      <p:ext uri="{BB962C8B-B14F-4D97-AF65-F5344CB8AC3E}">
        <p14:creationId xmlns:p14="http://schemas.microsoft.com/office/powerpoint/2010/main" val="289195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graphicFrame>
        <p:nvGraphicFramePr>
          <p:cNvPr id="11" name="Diagram 10">
            <a:extLst>
              <a:ext uri="{FF2B5EF4-FFF2-40B4-BE49-F238E27FC236}">
                <a16:creationId xmlns:a16="http://schemas.microsoft.com/office/drawing/2014/main" id="{CAF0F011-3E38-F9AC-0B8D-8334364C729B}"/>
              </a:ext>
            </a:extLst>
          </p:cNvPr>
          <p:cNvGraphicFramePr/>
          <p:nvPr>
            <p:extLst>
              <p:ext uri="{D42A27DB-BD31-4B8C-83A1-F6EECF244321}">
                <p14:modId xmlns:p14="http://schemas.microsoft.com/office/powerpoint/2010/main" val="2233256681"/>
              </p:ext>
            </p:extLst>
          </p:nvPr>
        </p:nvGraphicFramePr>
        <p:xfrm>
          <a:off x="907919" y="1430448"/>
          <a:ext cx="8128000" cy="4870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FE103FF2-BCC6-486B-7B96-E6DBB823C241}"/>
              </a:ext>
            </a:extLst>
          </p:cNvPr>
          <p:cNvSpPr txBox="1"/>
          <p:nvPr/>
        </p:nvSpPr>
        <p:spPr>
          <a:xfrm>
            <a:off x="806449" y="859206"/>
            <a:ext cx="7405043" cy="369332"/>
          </a:xfrm>
          <a:prstGeom prst="rect">
            <a:avLst/>
          </a:prstGeom>
          <a:noFill/>
        </p:spPr>
        <p:txBody>
          <a:bodyPr wrap="square" rtlCol="0">
            <a:spAutoFit/>
          </a:bodyPr>
          <a:lstStyle/>
          <a:p>
            <a:r>
              <a:rPr lang="de-DE">
                <a:solidFill>
                  <a:srgbClr val="002060"/>
                </a:solidFill>
              </a:rPr>
              <a:t>Climate-ADAPT case studies </a:t>
            </a:r>
            <a:r>
              <a:rPr lang="de-DE" err="1">
                <a:solidFill>
                  <a:srgbClr val="002060"/>
                </a:solidFill>
              </a:rPr>
              <a:t>briefing</a:t>
            </a:r>
            <a:r>
              <a:rPr lang="de-DE">
                <a:solidFill>
                  <a:srgbClr val="002060"/>
                </a:solidFill>
              </a:rPr>
              <a:t>…</a:t>
            </a:r>
            <a:endParaRPr lang="en-DK">
              <a:solidFill>
                <a:srgbClr val="002060"/>
              </a:solidFill>
            </a:endParaRPr>
          </a:p>
        </p:txBody>
      </p:sp>
    </p:spTree>
    <p:extLst>
      <p:ext uri="{BB962C8B-B14F-4D97-AF65-F5344CB8AC3E}">
        <p14:creationId xmlns:p14="http://schemas.microsoft.com/office/powerpoint/2010/main" val="405530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2" name="TextBox 1">
            <a:extLst>
              <a:ext uri="{FF2B5EF4-FFF2-40B4-BE49-F238E27FC236}">
                <a16:creationId xmlns:a16="http://schemas.microsoft.com/office/drawing/2014/main" id="{C3079A34-DDAA-AE84-A0A2-DFC2E5F31A69}"/>
              </a:ext>
            </a:extLst>
          </p:cNvPr>
          <p:cNvSpPr txBox="1"/>
          <p:nvPr/>
        </p:nvSpPr>
        <p:spPr>
          <a:xfrm>
            <a:off x="410324" y="850201"/>
            <a:ext cx="9629603" cy="2339102"/>
          </a:xfrm>
          <a:prstGeom prst="rect">
            <a:avLst/>
          </a:prstGeom>
          <a:noFill/>
        </p:spPr>
        <p:txBody>
          <a:bodyPr wrap="square" rtlCol="0">
            <a:spAutoFit/>
          </a:bodyPr>
          <a:lstStyle/>
          <a:p>
            <a:r>
              <a:rPr lang="en-US" sz="2000" b="1">
                <a:solidFill>
                  <a:srgbClr val="002060"/>
                </a:solidFill>
              </a:rPr>
              <a:t>Show how adaptation measures can be enabled, planned and implemented</a:t>
            </a:r>
          </a:p>
          <a:p>
            <a:pPr marL="342900" indent="-342900">
              <a:buAutoNum type="arabicParenR"/>
            </a:pPr>
            <a:endParaRPr lang="en-US" b="1">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2060"/>
                </a:solidFill>
              </a:rPr>
              <a:t>Monitoring and evaluation and learning (MEL) on adaptation actions  is crucial but still underdeveloped in Climate-ADAPT case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2060"/>
                </a:solidFill>
                <a:effectLst/>
                <a:uLnTx/>
                <a:uFillTx/>
                <a:latin typeface="Calibri" panose="020F0502020204030204"/>
                <a:ea typeface="+mn-ea"/>
                <a:cs typeface="+mn-cs"/>
              </a:rPr>
              <a:t>15% of Climate-ADAPT case studies showcase MEL approaches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2060"/>
                </a:solidFill>
                <a:effectLst/>
                <a:uLnTx/>
                <a:uFillTx/>
                <a:latin typeface="Calibri" panose="020F0502020204030204"/>
                <a:ea typeface="+mn-ea"/>
                <a:cs typeface="+mn-cs"/>
              </a:rPr>
              <a:t>Over half of case studies with MEL include Nature-based solutions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2060"/>
                </a:solidFill>
                <a:latin typeface="Calibri" panose="020F0502020204030204"/>
              </a:rPr>
              <a:t>MEL rather available for larger scale and structured interventions than for non-permanent small-scale projects </a:t>
            </a:r>
            <a:endParaRPr lang="en-US" b="0" i="0">
              <a:solidFill>
                <a:srgbClr val="002060"/>
              </a:solidFill>
              <a:effectLst/>
              <a:highlight>
                <a:srgbClr val="F3F3F3"/>
              </a:highlight>
            </a:endParaRPr>
          </a:p>
        </p:txBody>
      </p:sp>
      <p:pic>
        <p:nvPicPr>
          <p:cNvPr id="9" name="Picture 8">
            <a:extLst>
              <a:ext uri="{FF2B5EF4-FFF2-40B4-BE49-F238E27FC236}">
                <a16:creationId xmlns:a16="http://schemas.microsoft.com/office/drawing/2014/main" id="{A6E7DFAD-1FDA-7AB8-6D81-D7B389C2699D}"/>
              </a:ext>
            </a:extLst>
          </p:cNvPr>
          <p:cNvPicPr>
            <a:picLocks noChangeAspect="1"/>
          </p:cNvPicPr>
          <p:nvPr/>
        </p:nvPicPr>
        <p:blipFill>
          <a:blip r:embed="rId3"/>
          <a:stretch>
            <a:fillRect/>
          </a:stretch>
        </p:blipFill>
        <p:spPr>
          <a:xfrm>
            <a:off x="7737528" y="3051008"/>
            <a:ext cx="2482386" cy="1499629"/>
          </a:xfrm>
          <a:prstGeom prst="rect">
            <a:avLst/>
          </a:prstGeom>
        </p:spPr>
      </p:pic>
      <p:sp>
        <p:nvSpPr>
          <p:cNvPr id="10" name="TextBox 9">
            <a:extLst>
              <a:ext uri="{FF2B5EF4-FFF2-40B4-BE49-F238E27FC236}">
                <a16:creationId xmlns:a16="http://schemas.microsoft.com/office/drawing/2014/main" id="{A9D81711-6803-5CCC-7585-33ED1E403D9A}"/>
              </a:ext>
            </a:extLst>
          </p:cNvPr>
          <p:cNvSpPr txBox="1"/>
          <p:nvPr/>
        </p:nvSpPr>
        <p:spPr>
          <a:xfrm>
            <a:off x="475755" y="3389264"/>
            <a:ext cx="7196342" cy="1169551"/>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a:ln>
                  <a:noFill/>
                </a:ln>
                <a:solidFill>
                  <a:srgbClr val="0563C1"/>
                </a:solidFill>
                <a:effectLst/>
                <a:uLnTx/>
                <a:uFillTx/>
                <a:latin typeface="Calibri" panose="020F0502020204030204" pitchFamily="34" charset="0"/>
                <a:ea typeface="ヒラギノ角ゴ Pro W3"/>
                <a:cs typeface="Times New Roman" panose="02020603050405020304" pitchFamily="18" charset="0"/>
                <a:hlinkClick r:id="rId4"/>
              </a:rPr>
              <a:t>Nature-Based Solutions in schools: a green way to adapt buildings to climate change</a:t>
            </a: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ヒラギノ角ゴ Pro W3"/>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ヒラギノ角ゴ Pro W3"/>
                <a:cs typeface="Arial" panose="020B0604020202020204" pitchFamily="34" charset="0"/>
              </a:rPr>
              <a:t>in</a:t>
            </a:r>
            <a:r>
              <a:rPr kumimoji="0" lang="en-GB" sz="1400" b="0" i="0" u="none" strike="noStrike" kern="1200" cap="none" spc="0" normalizeH="0" baseline="0" noProof="0">
                <a:ln>
                  <a:noFill/>
                </a:ln>
                <a:solidFill>
                  <a:srgbClr val="0563C1"/>
                </a:solidFill>
                <a:effectLst/>
                <a:uLnTx/>
                <a:uFillTx/>
                <a:latin typeface="Calibri" panose="020F0502020204030204" pitchFamily="34" charset="0"/>
                <a:ea typeface="ヒラギノ角ゴ Pro W3"/>
                <a:cs typeface="Times New Roman" panose="02020603050405020304" pitchFamily="18" charset="0"/>
                <a:hlinkClick r:id="rId4"/>
              </a:rPr>
              <a:t> Solana de los Barros, Extremadura, Spain</a:t>
            </a:r>
            <a:r>
              <a:rPr kumimoji="0" lang="en-GB" sz="1400" b="0" i="0" u="none" strike="noStrike" kern="1200" cap="none" spc="0" normalizeH="0" baseline="0" noProof="0">
                <a:ln>
                  <a:noFill/>
                </a:ln>
                <a:solidFill>
                  <a:srgbClr val="0563C1"/>
                </a:solidFill>
                <a:effectLst/>
                <a:uLnTx/>
                <a:uFillTx/>
                <a:latin typeface="Calibri" panose="020F0502020204030204" pitchFamily="34" charset="0"/>
                <a:ea typeface="ヒラギノ角ゴ Pro W3"/>
                <a:cs typeface="Times New Roman" panose="02020603050405020304" pitchFamily="18" charset="0"/>
              </a:rPr>
              <a:t>: </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ヒラギノ角ゴ Pro W3"/>
                <a:cs typeface="Arial" panose="020B0604020202020204" pitchFamily="34" charset="0"/>
              </a:rPr>
              <a:t>MEL helped to adjust the plant selection to combat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ヒラギノ角ゴ Pro W3"/>
                <a:cs typeface="Arial" panose="020B0604020202020204" pitchFamily="34" charset="0"/>
              </a:rPr>
              <a:t>rising temperatures and water scarcity through </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ヒラギノ角ゴ Pro W3"/>
                <a:cs typeface="Arial" panose="020B0604020202020204" pitchFamily="34" charset="0"/>
              </a:rPr>
              <a:t>heat protection and indoor thermal comfort. Monitoring activities are planned for at least four more years to monitor and adjust the measures</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A8A2550-8CA7-AC0A-88D4-38A63B959243}"/>
              </a:ext>
            </a:extLst>
          </p:cNvPr>
          <p:cNvSpPr txBox="1"/>
          <p:nvPr/>
        </p:nvSpPr>
        <p:spPr>
          <a:xfrm>
            <a:off x="7737528" y="4288295"/>
            <a:ext cx="1267927" cy="246221"/>
          </a:xfrm>
          <a:prstGeom prst="rect">
            <a:avLst/>
          </a:prstGeom>
          <a:noFill/>
        </p:spPr>
        <p:txBody>
          <a:bodyPr wrap="square">
            <a:spAutoFit/>
          </a:bodyPr>
          <a:lstStyle/>
          <a:p>
            <a:r>
              <a:rPr lang="sv-SE" sz="1000">
                <a:solidFill>
                  <a:schemeClr val="bg1"/>
                </a:solidFill>
              </a:rPr>
              <a:t>© Miguel Vega</a:t>
            </a:r>
            <a:endParaRPr lang="en-DK" sz="1000">
              <a:solidFill>
                <a:schemeClr val="bg1"/>
              </a:solidFill>
            </a:endParaRPr>
          </a:p>
        </p:txBody>
      </p:sp>
      <p:sp>
        <p:nvSpPr>
          <p:cNvPr id="14" name="TextBox 13">
            <a:extLst>
              <a:ext uri="{FF2B5EF4-FFF2-40B4-BE49-F238E27FC236}">
                <a16:creationId xmlns:a16="http://schemas.microsoft.com/office/drawing/2014/main" id="{1439364C-3748-38C8-9A2B-AE188D7F48C0}"/>
              </a:ext>
            </a:extLst>
          </p:cNvPr>
          <p:cNvSpPr txBox="1"/>
          <p:nvPr/>
        </p:nvSpPr>
        <p:spPr>
          <a:xfrm>
            <a:off x="410324" y="5299912"/>
            <a:ext cx="7196342" cy="95410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a:solidFill>
                  <a:srgbClr val="0563C1"/>
                </a:solidFill>
                <a:effectLst/>
                <a:latin typeface="Calibri" panose="020F0502020204030204" pitchFamily="34" charset="0"/>
                <a:ea typeface="ヒラギノ角ゴ Pro W3"/>
                <a:cs typeface="Arial" panose="020B0604020202020204" pitchFamily="34" charset="0"/>
                <a:hlinkClick r:id="rId5"/>
              </a:rPr>
              <a:t>Sand Motor – building with nature solutions to improve coastal protection along Delfland coast</a:t>
            </a:r>
            <a:r>
              <a:rPr lang="en-GB" sz="1400" u="sng">
                <a:solidFill>
                  <a:srgbClr val="0563C1"/>
                </a:solidFill>
                <a:effectLst/>
                <a:latin typeface="Calibri" panose="020F0502020204030204" pitchFamily="34" charset="0"/>
                <a:ea typeface="ヒラギノ角ゴ Pro W3"/>
                <a:cs typeface="Arial" panose="020B0604020202020204" pitchFamily="34" charset="0"/>
              </a:rPr>
              <a:t>: </a:t>
            </a:r>
            <a:r>
              <a:rPr lang="en-GB" sz="1400">
                <a:effectLst/>
                <a:latin typeface="Calibri" panose="020F0502020204030204" pitchFamily="34" charset="0"/>
                <a:ea typeface="ヒラギノ角ゴ Pro W3"/>
                <a:cs typeface="Times New Roman" panose="02020603050405020304" pitchFamily="18" charset="0"/>
              </a:rPr>
              <a:t>Detailed monitoring plan and dedicated website </a:t>
            </a:r>
            <a:r>
              <a:rPr lang="en-GB" sz="1400">
                <a:latin typeface="Calibri" panose="020F0502020204030204" pitchFamily="34" charset="0"/>
                <a:ea typeface="ヒラギノ角ゴ Pro W3"/>
                <a:cs typeface="Times New Roman" panose="02020603050405020304" pitchFamily="18" charset="0"/>
              </a:rPr>
              <a:t>for reporting </a:t>
            </a:r>
            <a:r>
              <a:rPr lang="en-US" sz="1400">
                <a:latin typeface="Calibri" panose="020F0502020204030204" pitchFamily="34" charset="0"/>
                <a:ea typeface="ヒラギノ角ゴ Pro W3"/>
                <a:cs typeface="Times New Roman" panose="02020603050405020304" pitchFamily="18" charset="0"/>
              </a:rPr>
              <a:t>on the progress and effectiveness of the adaptation actions </a:t>
            </a:r>
            <a:r>
              <a:rPr lang="en-GB" sz="1400">
                <a:effectLst/>
                <a:latin typeface="Calibri" panose="020F0502020204030204" pitchFamily="34" charset="0"/>
                <a:ea typeface="ヒラギノ角ゴ Pro W3"/>
                <a:cs typeface="Arial" panose="020B0604020202020204" pitchFamily="34" charset="0"/>
              </a:rPr>
              <a:t>confirm that the measures of this mega-nourishment for mitigating sea-level rise are working well. </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BAA8E24-7A3C-4B9E-383F-45F48FA80A96}"/>
              </a:ext>
            </a:extLst>
          </p:cNvPr>
          <p:cNvPicPr>
            <a:picLocks noChangeAspect="1"/>
          </p:cNvPicPr>
          <p:nvPr/>
        </p:nvPicPr>
        <p:blipFill>
          <a:blip r:embed="rId6"/>
          <a:stretch>
            <a:fillRect/>
          </a:stretch>
        </p:blipFill>
        <p:spPr>
          <a:xfrm>
            <a:off x="7737528" y="4783044"/>
            <a:ext cx="2482386" cy="1533973"/>
          </a:xfrm>
          <a:prstGeom prst="rect">
            <a:avLst/>
          </a:prstGeom>
        </p:spPr>
      </p:pic>
      <p:sp>
        <p:nvSpPr>
          <p:cNvPr id="21" name="TextBox 20">
            <a:extLst>
              <a:ext uri="{FF2B5EF4-FFF2-40B4-BE49-F238E27FC236}">
                <a16:creationId xmlns:a16="http://schemas.microsoft.com/office/drawing/2014/main" id="{203FB106-E104-19DF-5C6D-EFA383E42BE7}"/>
              </a:ext>
            </a:extLst>
          </p:cNvPr>
          <p:cNvSpPr txBox="1"/>
          <p:nvPr/>
        </p:nvSpPr>
        <p:spPr>
          <a:xfrm>
            <a:off x="7737528" y="6007798"/>
            <a:ext cx="2190570" cy="246221"/>
          </a:xfrm>
          <a:prstGeom prst="rect">
            <a:avLst/>
          </a:prstGeom>
          <a:noFill/>
        </p:spPr>
        <p:txBody>
          <a:bodyPr wrap="square">
            <a:spAutoFit/>
          </a:bodyPr>
          <a:lstStyle/>
          <a:p>
            <a:r>
              <a:rPr lang="sv-SE" sz="1000">
                <a:solidFill>
                  <a:schemeClr val="bg1"/>
                </a:solidFill>
              </a:rPr>
              <a:t>©Rijkswaterstaat/Jurriaan Brobbel</a:t>
            </a:r>
            <a:endParaRPr lang="en-DK" sz="1000">
              <a:solidFill>
                <a:schemeClr val="bg1"/>
              </a:solidFill>
            </a:endParaRPr>
          </a:p>
        </p:txBody>
      </p:sp>
    </p:spTree>
    <p:extLst>
      <p:ext uri="{BB962C8B-B14F-4D97-AF65-F5344CB8AC3E}">
        <p14:creationId xmlns:p14="http://schemas.microsoft.com/office/powerpoint/2010/main" val="3775918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pic>
        <p:nvPicPr>
          <p:cNvPr id="4" name="Picture 3" descr="A blue and white bar graph&#10;&#10;Description automatically generated">
            <a:extLst>
              <a:ext uri="{FF2B5EF4-FFF2-40B4-BE49-F238E27FC236}">
                <a16:creationId xmlns:a16="http://schemas.microsoft.com/office/drawing/2014/main" id="{64E54E53-D516-DDAC-395C-7C2F25B5A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78" y="3547595"/>
            <a:ext cx="6382327" cy="274870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9FC1448-0D06-CF2F-08D2-1AD5F5C2AFC0}"/>
              </a:ext>
            </a:extLst>
          </p:cNvPr>
          <p:cNvSpPr txBox="1"/>
          <p:nvPr/>
        </p:nvSpPr>
        <p:spPr>
          <a:xfrm>
            <a:off x="246937" y="854423"/>
            <a:ext cx="6507019" cy="646331"/>
          </a:xfrm>
          <a:prstGeom prst="rect">
            <a:avLst/>
          </a:prstGeom>
          <a:noFill/>
        </p:spPr>
        <p:txBody>
          <a:bodyPr wrap="square" rtlCol="0">
            <a:spAutoFit/>
          </a:bodyPr>
          <a:lstStyle/>
          <a:p>
            <a:r>
              <a:rPr lang="en-US" b="1">
                <a:solidFill>
                  <a:srgbClr val="002060"/>
                </a:solidFill>
              </a:rPr>
              <a:t>Climate-ADAPT case studies support addressing climate risks across regions, governance levels and policy sectors in Europe </a:t>
            </a:r>
            <a:endParaRPr lang="en-DK" b="1">
              <a:solidFill>
                <a:srgbClr val="002060"/>
              </a:solidFill>
            </a:endParaRPr>
          </a:p>
        </p:txBody>
      </p:sp>
      <p:pic>
        <p:nvPicPr>
          <p:cNvPr id="6" name="Picture 5">
            <a:extLst>
              <a:ext uri="{FF2B5EF4-FFF2-40B4-BE49-F238E27FC236}">
                <a16:creationId xmlns:a16="http://schemas.microsoft.com/office/drawing/2014/main" id="{F2BAE530-BF18-11AC-558C-1FE9B41474A3}"/>
              </a:ext>
            </a:extLst>
          </p:cNvPr>
          <p:cNvPicPr>
            <a:picLocks noChangeAspect="1"/>
          </p:cNvPicPr>
          <p:nvPr/>
        </p:nvPicPr>
        <p:blipFill rotWithShape="1">
          <a:blip r:embed="rId4"/>
          <a:srcRect l="8219" t="12864" r="8841" b="7769"/>
          <a:stretch/>
        </p:blipFill>
        <p:spPr>
          <a:xfrm>
            <a:off x="445378" y="1586835"/>
            <a:ext cx="1783928" cy="172357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5959BF9-A15B-0369-E094-94F7D023DD85}"/>
              </a:ext>
            </a:extLst>
          </p:cNvPr>
          <p:cNvPicPr>
            <a:picLocks noChangeAspect="1"/>
          </p:cNvPicPr>
          <p:nvPr/>
        </p:nvPicPr>
        <p:blipFill rotWithShape="1">
          <a:blip r:embed="rId5"/>
          <a:srcRect l="1287" t="20742" r="48030" b="5858"/>
          <a:stretch/>
        </p:blipFill>
        <p:spPr>
          <a:xfrm>
            <a:off x="7041943" y="1132273"/>
            <a:ext cx="4858327" cy="395779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3063D07-4ED4-0C04-02FC-26A0B353DCD8}"/>
              </a:ext>
            </a:extLst>
          </p:cNvPr>
          <p:cNvSpPr txBox="1"/>
          <p:nvPr/>
        </p:nvSpPr>
        <p:spPr>
          <a:xfrm>
            <a:off x="2443544" y="1656795"/>
            <a:ext cx="4110254" cy="1600438"/>
          </a:xfrm>
          <a:prstGeom prst="rect">
            <a:avLst/>
          </a:prstGeom>
          <a:noFill/>
        </p:spPr>
        <p:txBody>
          <a:bodyPr wrap="square">
            <a:spAutoFit/>
          </a:bodyPr>
          <a:lstStyle/>
          <a:p>
            <a:r>
              <a:rPr lang="en-GB" sz="1400" b="1" kern="100">
                <a:solidFill>
                  <a:srgbClr val="002060"/>
                </a:solidFill>
                <a:effectLst/>
                <a:latin typeface="Calibri" panose="020F0502020204030204" pitchFamily="34" charset="0"/>
                <a:ea typeface="Calibri" panose="020F0502020204030204" pitchFamily="34" charset="0"/>
              </a:rPr>
              <a:t>Addressing risks identified in EUCRA: </a:t>
            </a:r>
          </a:p>
          <a:p>
            <a:pPr marL="171450" indent="-171450">
              <a:buFont typeface="Arial" panose="020B0604020202020204" pitchFamily="34" charset="0"/>
              <a:buChar char="•"/>
            </a:pPr>
            <a:r>
              <a:rPr lang="en-GB" sz="1400" kern="100">
                <a:solidFill>
                  <a:srgbClr val="002060"/>
                </a:solidFill>
                <a:effectLst/>
                <a:latin typeface="Calibri" panose="020F0502020204030204" pitchFamily="34" charset="0"/>
                <a:ea typeface="Calibri" panose="020F0502020204030204" pitchFamily="34" charset="0"/>
              </a:rPr>
              <a:t>Climate-ADAPT case studies can inspire action for 36 EUCRA risks </a:t>
            </a:r>
          </a:p>
          <a:p>
            <a:pPr marL="171450" indent="-171450">
              <a:buFont typeface="Arial" panose="020B0604020202020204" pitchFamily="34" charset="0"/>
              <a:buChar char="•"/>
            </a:pPr>
            <a:r>
              <a:rPr lang="en-GB" sz="1400" kern="100">
                <a:solidFill>
                  <a:srgbClr val="002060"/>
                </a:solidFill>
                <a:latin typeface="Calibri" panose="020F0502020204030204" pitchFamily="34" charset="0"/>
                <a:ea typeface="Calibri" panose="020F0502020204030204" pitchFamily="34" charset="0"/>
              </a:rPr>
              <a:t>O</a:t>
            </a:r>
            <a:r>
              <a:rPr lang="en-GB" sz="1400" kern="100">
                <a:solidFill>
                  <a:srgbClr val="002060"/>
                </a:solidFill>
                <a:effectLst/>
                <a:latin typeface="Calibri" panose="020F0502020204030204" pitchFamily="34" charset="0"/>
                <a:ea typeface="Calibri" panose="020F0502020204030204" pitchFamily="34" charset="0"/>
              </a:rPr>
              <a:t>ften several risks simultaneously addressed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00">
                <a:solidFill>
                  <a:srgbClr val="002060"/>
                </a:solidFill>
                <a:latin typeface="Calibri" panose="020F0502020204030204" pitchFamily="34" charset="0"/>
                <a:ea typeface="Calibri" panose="020F0502020204030204" pitchFamily="34" charset="0"/>
              </a:rPr>
              <a:t>2</a:t>
            </a:r>
            <a:r>
              <a:rPr kumimoji="0" lang="en-US" sz="1400" b="0" i="0" u="none" strike="noStrike" kern="1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mn-cs"/>
              </a:rPr>
              <a:t> risks related to food security in the food cluster and some risks in the economy and finance cluster not yet covered</a:t>
            </a:r>
            <a:endParaRPr lang="en-DK" sz="1400">
              <a:solidFill>
                <a:srgbClr val="002060"/>
              </a:solidFill>
            </a:endParaRPr>
          </a:p>
        </p:txBody>
      </p:sp>
      <p:sp>
        <p:nvSpPr>
          <p:cNvPr id="2" name="TextBox 1">
            <a:extLst>
              <a:ext uri="{FF2B5EF4-FFF2-40B4-BE49-F238E27FC236}">
                <a16:creationId xmlns:a16="http://schemas.microsoft.com/office/drawing/2014/main" id="{CA27C0A4-2F9B-6933-7393-24E4F16CC180}"/>
              </a:ext>
            </a:extLst>
          </p:cNvPr>
          <p:cNvSpPr txBox="1"/>
          <p:nvPr/>
        </p:nvSpPr>
        <p:spPr>
          <a:xfrm>
            <a:off x="353105" y="6394990"/>
            <a:ext cx="3044990" cy="276999"/>
          </a:xfrm>
          <a:prstGeom prst="rect">
            <a:avLst/>
          </a:prstGeom>
          <a:noFill/>
        </p:spPr>
        <p:txBody>
          <a:bodyPr wrap="square" rtlCol="0">
            <a:spAutoFit/>
          </a:bodyPr>
          <a:lstStyle/>
          <a:p>
            <a:r>
              <a:rPr lang="de-DE" sz="1200">
                <a:solidFill>
                  <a:srgbClr val="002060"/>
                </a:solidFill>
              </a:rPr>
              <a:t>Source: EEA, 2024 </a:t>
            </a:r>
            <a:endParaRPr lang="en-DK" sz="1200">
              <a:solidFill>
                <a:srgbClr val="002060"/>
              </a:solidFill>
            </a:endParaRPr>
          </a:p>
        </p:txBody>
      </p:sp>
      <p:sp>
        <p:nvSpPr>
          <p:cNvPr id="7" name="TextBox 6">
            <a:extLst>
              <a:ext uri="{FF2B5EF4-FFF2-40B4-BE49-F238E27FC236}">
                <a16:creationId xmlns:a16="http://schemas.microsoft.com/office/drawing/2014/main" id="{D6F76389-F702-0772-CD92-454B3571E69A}"/>
              </a:ext>
            </a:extLst>
          </p:cNvPr>
          <p:cNvSpPr txBox="1"/>
          <p:nvPr/>
        </p:nvSpPr>
        <p:spPr>
          <a:xfrm>
            <a:off x="7189793" y="5243691"/>
            <a:ext cx="3044990" cy="276999"/>
          </a:xfrm>
          <a:prstGeom prst="rect">
            <a:avLst/>
          </a:prstGeom>
          <a:noFill/>
        </p:spPr>
        <p:txBody>
          <a:bodyPr wrap="square" rtlCol="0">
            <a:spAutoFit/>
          </a:bodyPr>
          <a:lstStyle/>
          <a:p>
            <a:r>
              <a:rPr lang="de-DE" sz="1200">
                <a:solidFill>
                  <a:srgbClr val="002060"/>
                </a:solidFill>
              </a:rPr>
              <a:t>Source: ETC CA, 2024 </a:t>
            </a:r>
            <a:endParaRPr lang="en-DK" sz="1200">
              <a:solidFill>
                <a:srgbClr val="002060"/>
              </a:solidFill>
            </a:endParaRPr>
          </a:p>
        </p:txBody>
      </p:sp>
    </p:spTree>
    <p:extLst>
      <p:ext uri="{BB962C8B-B14F-4D97-AF65-F5344CB8AC3E}">
        <p14:creationId xmlns:p14="http://schemas.microsoft.com/office/powerpoint/2010/main" val="2406866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2" name="TextBox 1">
            <a:extLst>
              <a:ext uri="{FF2B5EF4-FFF2-40B4-BE49-F238E27FC236}">
                <a16:creationId xmlns:a16="http://schemas.microsoft.com/office/drawing/2014/main" id="{AE33CD4A-A242-E309-B78E-F3629657FD33}"/>
              </a:ext>
            </a:extLst>
          </p:cNvPr>
          <p:cNvSpPr txBox="1"/>
          <p:nvPr/>
        </p:nvSpPr>
        <p:spPr>
          <a:xfrm>
            <a:off x="409198" y="1063641"/>
            <a:ext cx="6263320" cy="2646878"/>
          </a:xfrm>
          <a:prstGeom prst="rect">
            <a:avLst/>
          </a:prstGeom>
          <a:noFill/>
        </p:spPr>
        <p:txBody>
          <a:bodyPr wrap="square" rtlCol="0">
            <a:spAutoFit/>
          </a:bodyPr>
          <a:lstStyle/>
          <a:p>
            <a:r>
              <a:rPr lang="en-US" b="1">
                <a:solidFill>
                  <a:srgbClr val="002060"/>
                </a:solidFill>
              </a:rPr>
              <a:t>Climate-ADAPT case studies support addressing climate risks across regions and governance levels in Europe</a:t>
            </a:r>
          </a:p>
          <a:p>
            <a:endParaRPr lang="en-US" b="1">
              <a:solidFill>
                <a:srgbClr val="002060"/>
              </a:solidFill>
            </a:endParaRPr>
          </a:p>
          <a:p>
            <a:r>
              <a:rPr lang="en-US" sz="1600" b="1">
                <a:solidFill>
                  <a:srgbClr val="002060"/>
                </a:solidFill>
              </a:rPr>
              <a:t>Governance levels: </a:t>
            </a:r>
          </a:p>
          <a:p>
            <a:pPr marL="285750" indent="-285750">
              <a:buFont typeface="Arial" panose="020B0604020202020204" pitchFamily="34" charset="0"/>
              <a:buChar char="•"/>
            </a:pPr>
            <a:r>
              <a:rPr lang="en-US" sz="1600">
                <a:solidFill>
                  <a:srgbClr val="002060"/>
                </a:solidFill>
              </a:rPr>
              <a:t>local examples prevail over regional, national and cross-border case studies with a gap for addressing cross-border impacts/risks</a:t>
            </a:r>
          </a:p>
          <a:p>
            <a:pPr marL="285750" indent="-285750">
              <a:buFont typeface="Arial" panose="020B0604020202020204" pitchFamily="34" charset="0"/>
              <a:buChar char="•"/>
            </a:pPr>
            <a:r>
              <a:rPr lang="en-US" sz="1600">
                <a:solidFill>
                  <a:srgbClr val="002060"/>
                </a:solidFill>
              </a:rPr>
              <a:t>International cooperation frameworks and EU funding can support adaptation at transnational levels</a:t>
            </a:r>
          </a:p>
          <a:p>
            <a:pPr marL="285750" indent="-285750">
              <a:buFont typeface="Arial" panose="020B0604020202020204" pitchFamily="34" charset="0"/>
              <a:buChar char="•"/>
            </a:pPr>
            <a:r>
              <a:rPr lang="en-US" sz="1600">
                <a:solidFill>
                  <a:srgbClr val="002060"/>
                </a:solidFill>
              </a:rPr>
              <a:t>Cross-country collaboration can also support adaptation at national scales</a:t>
            </a:r>
            <a:endParaRPr lang="en-US">
              <a:solidFill>
                <a:srgbClr val="002060"/>
              </a:solidFill>
            </a:endParaRPr>
          </a:p>
        </p:txBody>
      </p:sp>
      <p:pic>
        <p:nvPicPr>
          <p:cNvPr id="6" name="Picture 5" descr="A group of blue rectangular banners with white text&#10;&#10;Description automatically generated">
            <a:extLst>
              <a:ext uri="{FF2B5EF4-FFF2-40B4-BE49-F238E27FC236}">
                <a16:creationId xmlns:a16="http://schemas.microsoft.com/office/drawing/2014/main" id="{9A04B32B-7267-E61F-F73E-F166F2938EB6}"/>
              </a:ext>
            </a:extLst>
          </p:cNvPr>
          <p:cNvPicPr>
            <a:picLocks noChangeAspect="1"/>
          </p:cNvPicPr>
          <p:nvPr/>
        </p:nvPicPr>
        <p:blipFill rotWithShape="1">
          <a:blip r:embed="rId3">
            <a:extLst>
              <a:ext uri="{28A0092B-C50C-407E-A947-70E740481C1C}">
                <a14:useLocalDpi xmlns:a14="http://schemas.microsoft.com/office/drawing/2010/main" val="0"/>
              </a:ext>
            </a:extLst>
          </a:blip>
          <a:srcRect l="17551" t="587" r="19101"/>
          <a:stretch/>
        </p:blipFill>
        <p:spPr>
          <a:xfrm>
            <a:off x="7841673" y="1346348"/>
            <a:ext cx="3304704" cy="206150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F749FF1-0838-B6C7-042B-CDF5B12FBF04}"/>
              </a:ext>
            </a:extLst>
          </p:cNvPr>
          <p:cNvSpPr txBox="1"/>
          <p:nvPr/>
        </p:nvSpPr>
        <p:spPr>
          <a:xfrm>
            <a:off x="433303" y="3889950"/>
            <a:ext cx="7196342" cy="1169551"/>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effectLst/>
                <a:latin typeface="Calibri" panose="020F0502020204030204" pitchFamily="34" charset="0"/>
                <a:ea typeface="ヒラギノ角ゴ Pro W3"/>
              </a:rPr>
              <a:t> </a:t>
            </a:r>
            <a:r>
              <a:rPr lang="en-GB" sz="1400" u="sng">
                <a:solidFill>
                  <a:srgbClr val="0563C1"/>
                </a:solidFill>
                <a:latin typeface="Calibri" panose="020F0502020204030204" pitchFamily="34" charset="0"/>
                <a:ea typeface="ヒラギノ角ゴ Pro W3"/>
                <a:cs typeface="Calibri" panose="020F0502020204030204" pitchFamily="34" charset="0"/>
                <a:hlinkClick r:id="rId4"/>
              </a:rPr>
              <a:t>Lower Danube corridor: </a:t>
            </a:r>
            <a:r>
              <a:rPr lang="en-GB" sz="1400">
                <a:effectLst/>
                <a:latin typeface="Calibri" panose="020F0502020204030204" pitchFamily="34" charset="0"/>
                <a:ea typeface="ヒラギノ角ゴ Pro W3"/>
                <a:hlinkClick r:id="rId4"/>
              </a:rPr>
              <a:t> </a:t>
            </a:r>
            <a:r>
              <a:rPr lang="en-GB" sz="1400">
                <a:effectLst/>
                <a:latin typeface="Calibri" panose="020F0502020204030204" pitchFamily="34" charset="0"/>
                <a:ea typeface="ヒラギノ角ゴ Pro W3"/>
              </a:rPr>
              <a:t>Bulgaria, Moldova, Romania and Ukraine signed an international agreement based on EU Phare Multi-beneficiary programme for Environment to restore wetlands and floodplain habitats throughout the entire Danube River Basin. National-level c</a:t>
            </a:r>
            <a:r>
              <a:rPr lang="en-GB" sz="1400">
                <a:effectLst/>
                <a:latin typeface="Calibri" panose="020F0502020204030204" pitchFamily="34" charset="0"/>
                <a:ea typeface="Calibri" panose="020F0502020204030204" pitchFamily="34" charset="0"/>
              </a:rPr>
              <a:t>ollaboration between public institutions, sector associations and researchers enhanced the credibility of adaptation efforts</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0BF80AA-7CED-1639-1955-6619759F3C4E}"/>
              </a:ext>
            </a:extLst>
          </p:cNvPr>
          <p:cNvSpPr txBox="1"/>
          <p:nvPr/>
        </p:nvSpPr>
        <p:spPr>
          <a:xfrm>
            <a:off x="7496003" y="1025404"/>
            <a:ext cx="4128654" cy="246221"/>
          </a:xfrm>
          <a:prstGeom prst="rect">
            <a:avLst/>
          </a:prstGeom>
          <a:noFill/>
        </p:spPr>
        <p:txBody>
          <a:bodyPr wrap="square" rtlCol="0">
            <a:spAutoFit/>
          </a:bodyPr>
          <a:lstStyle/>
          <a:p>
            <a:r>
              <a:rPr lang="en-US" sz="1000">
                <a:solidFill>
                  <a:srgbClr val="002060"/>
                </a:solidFill>
              </a:rPr>
              <a:t>Climate-ADAPT case studies per governance level</a:t>
            </a:r>
            <a:endParaRPr lang="en-DK" sz="1000">
              <a:solidFill>
                <a:srgbClr val="002060"/>
              </a:solidFill>
            </a:endParaRPr>
          </a:p>
        </p:txBody>
      </p:sp>
      <p:sp>
        <p:nvSpPr>
          <p:cNvPr id="9" name="TextBox 8">
            <a:extLst>
              <a:ext uri="{FF2B5EF4-FFF2-40B4-BE49-F238E27FC236}">
                <a16:creationId xmlns:a16="http://schemas.microsoft.com/office/drawing/2014/main" id="{0A2DD717-232E-DFB3-F5BC-5126128417DB}"/>
              </a:ext>
            </a:extLst>
          </p:cNvPr>
          <p:cNvSpPr txBox="1"/>
          <p:nvPr/>
        </p:nvSpPr>
        <p:spPr>
          <a:xfrm>
            <a:off x="433303" y="5285399"/>
            <a:ext cx="7062699" cy="95410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Hydropower management in Iceland</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rPr>
              <a:t>:</a:t>
            </a:r>
            <a:r>
              <a:rPr lang="en-GB" sz="1400">
                <a:effectLst/>
                <a:latin typeface="Calibri" panose="020F0502020204030204" pitchFamily="34" charset="0"/>
                <a:ea typeface="Calibri" panose="020F0502020204030204" pitchFamily="34" charset="0"/>
                <a:cs typeface="Arial" panose="020B0604020202020204" pitchFamily="34" charset="0"/>
              </a:rPr>
              <a:t> With climate change inducing glacier melt, </a:t>
            </a:r>
            <a:r>
              <a:rPr lang="en-GB" sz="1400">
                <a:effectLst/>
                <a:latin typeface="Calibri" panose="020F0502020204030204" pitchFamily="34" charset="0"/>
                <a:ea typeface="ヒラギノ角ゴ Pro W3"/>
                <a:cs typeface="Times New Roman" panose="02020603050405020304" pitchFamily="18" charset="0"/>
              </a:rPr>
              <a:t>hydropower stands gain from increased water flow. Collaborating with other Nordic governments and research agencies, Iceland’s national power company uses hydrological modelling to forecast future water flow, allowing for adjustments in water reservoir management</a:t>
            </a:r>
            <a:r>
              <a:rPr lang="en-GB" sz="1400">
                <a:effectLst/>
                <a:latin typeface="Calibri" panose="020F0502020204030204" pitchFamily="34" charset="0"/>
                <a:ea typeface="Calibri" panose="020F0502020204030204" pitchFamily="34" charset="0"/>
                <a:cs typeface="Arial" panose="020B0604020202020204" pitchFamily="34" charset="0"/>
              </a:rPr>
              <a:t> strategies.</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050" name="Picture 2" descr="Lower Danube Green Corridor">
            <a:extLst>
              <a:ext uri="{FF2B5EF4-FFF2-40B4-BE49-F238E27FC236}">
                <a16:creationId xmlns:a16="http://schemas.microsoft.com/office/drawing/2014/main" id="{633B3B60-C9B3-3FE7-87D9-2B6765EB89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927" y="3739648"/>
            <a:ext cx="3034145" cy="13198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FDADC24-44C9-49A3-0B2D-3853DEBB1DC6}"/>
              </a:ext>
            </a:extLst>
          </p:cNvPr>
          <p:cNvSpPr txBox="1"/>
          <p:nvPr/>
        </p:nvSpPr>
        <p:spPr>
          <a:xfrm>
            <a:off x="7435570" y="5875878"/>
            <a:ext cx="1267927" cy="246221"/>
          </a:xfrm>
          <a:prstGeom prst="rect">
            <a:avLst/>
          </a:prstGeom>
          <a:noFill/>
        </p:spPr>
        <p:txBody>
          <a:bodyPr wrap="square">
            <a:spAutoFit/>
          </a:bodyPr>
          <a:lstStyle/>
          <a:p>
            <a:r>
              <a:rPr lang="sv-SE" sz="1000">
                <a:solidFill>
                  <a:schemeClr val="bg1"/>
                </a:solidFill>
              </a:rPr>
              <a:t>© Frederik Vaes</a:t>
            </a:r>
            <a:endParaRPr lang="en-DK" sz="1000">
              <a:solidFill>
                <a:schemeClr val="bg1"/>
              </a:solidFill>
            </a:endParaRPr>
          </a:p>
        </p:txBody>
      </p:sp>
      <p:sp>
        <p:nvSpPr>
          <p:cNvPr id="11" name="TextBox 10">
            <a:extLst>
              <a:ext uri="{FF2B5EF4-FFF2-40B4-BE49-F238E27FC236}">
                <a16:creationId xmlns:a16="http://schemas.microsoft.com/office/drawing/2014/main" id="{E18088C8-2233-D809-2A5F-5ADCC015A8EE}"/>
              </a:ext>
            </a:extLst>
          </p:cNvPr>
          <p:cNvSpPr txBox="1"/>
          <p:nvPr/>
        </p:nvSpPr>
        <p:spPr>
          <a:xfrm>
            <a:off x="7753927" y="4791671"/>
            <a:ext cx="1267927" cy="246221"/>
          </a:xfrm>
          <a:prstGeom prst="rect">
            <a:avLst/>
          </a:prstGeom>
          <a:noFill/>
        </p:spPr>
        <p:txBody>
          <a:bodyPr wrap="square">
            <a:spAutoFit/>
          </a:bodyPr>
          <a:lstStyle/>
          <a:p>
            <a:r>
              <a:rPr lang="sv-SE" sz="1000">
                <a:solidFill>
                  <a:srgbClr val="002060"/>
                </a:solidFill>
              </a:rPr>
              <a:t>© WWF</a:t>
            </a:r>
            <a:endParaRPr lang="en-DK" sz="1000">
              <a:solidFill>
                <a:srgbClr val="002060"/>
              </a:solidFill>
            </a:endParaRPr>
          </a:p>
        </p:txBody>
      </p:sp>
      <p:pic>
        <p:nvPicPr>
          <p:cNvPr id="2054" name="Picture 6" descr="Graphic modelling of the projected underground expansion of 100 MW at Búrfell generating station">
            <a:extLst>
              <a:ext uri="{FF2B5EF4-FFF2-40B4-BE49-F238E27FC236}">
                <a16:creationId xmlns:a16="http://schemas.microsoft.com/office/drawing/2014/main" id="{A7EE3D3C-1E9D-F3FA-9267-458313DAE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3927" y="5192936"/>
            <a:ext cx="1825077" cy="13658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68208C1-02C1-06DA-EBEF-5FD77B4A5EB1}"/>
              </a:ext>
            </a:extLst>
          </p:cNvPr>
          <p:cNvSpPr txBox="1"/>
          <p:nvPr/>
        </p:nvSpPr>
        <p:spPr>
          <a:xfrm>
            <a:off x="7668948" y="6248191"/>
            <a:ext cx="1267927" cy="246221"/>
          </a:xfrm>
          <a:prstGeom prst="rect">
            <a:avLst/>
          </a:prstGeom>
          <a:noFill/>
        </p:spPr>
        <p:txBody>
          <a:bodyPr wrap="square">
            <a:spAutoFit/>
          </a:bodyPr>
          <a:lstStyle/>
          <a:p>
            <a:r>
              <a:rPr lang="sv-SE" sz="1000">
                <a:solidFill>
                  <a:schemeClr val="bg1"/>
                </a:solidFill>
              </a:rPr>
              <a:t>© Landsvirkjun</a:t>
            </a:r>
            <a:endParaRPr lang="en-DK" sz="1000">
              <a:solidFill>
                <a:schemeClr val="bg1"/>
              </a:solidFill>
            </a:endParaRPr>
          </a:p>
        </p:txBody>
      </p:sp>
    </p:spTree>
    <p:extLst>
      <p:ext uri="{BB962C8B-B14F-4D97-AF65-F5344CB8AC3E}">
        <p14:creationId xmlns:p14="http://schemas.microsoft.com/office/powerpoint/2010/main" val="227493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FA86E5-8740-AFDE-62C5-110326290B8B}"/>
              </a:ext>
            </a:extLst>
          </p:cNvPr>
          <p:cNvSpPr>
            <a:spLocks noGrp="1"/>
          </p:cNvSpPr>
          <p:nvPr>
            <p:ph type="body" sz="quarter" idx="4294967295"/>
          </p:nvPr>
        </p:nvSpPr>
        <p:spPr>
          <a:xfrm>
            <a:off x="649893" y="213752"/>
            <a:ext cx="10892213" cy="1055683"/>
          </a:xfrm>
          <a:prstGeom prst="rect">
            <a:avLst/>
          </a:prstGeom>
        </p:spPr>
        <p:txBody>
          <a:bodyPr/>
          <a:lstStyle/>
          <a:p>
            <a:pPr marL="0" indent="0" algn="l">
              <a:buNone/>
            </a:pPr>
            <a:r>
              <a:rPr lang="en-US" b="1">
                <a:solidFill>
                  <a:schemeClr val="bg1"/>
                </a:solidFill>
              </a:rPr>
              <a:t>Agenda</a:t>
            </a:r>
            <a:endParaRPr lang="aa-ET" b="1">
              <a:solidFill>
                <a:srgbClr val="FF0000"/>
              </a:solidFill>
            </a:endParaRPr>
          </a:p>
        </p:txBody>
      </p:sp>
      <p:sp>
        <p:nvSpPr>
          <p:cNvPr id="3" name="TextBox 2">
            <a:extLst>
              <a:ext uri="{FF2B5EF4-FFF2-40B4-BE49-F238E27FC236}">
                <a16:creationId xmlns:a16="http://schemas.microsoft.com/office/drawing/2014/main" id="{14335D94-D37D-327E-2D5A-8499AB8D1CA2}"/>
              </a:ext>
            </a:extLst>
          </p:cNvPr>
          <p:cNvSpPr txBox="1"/>
          <p:nvPr/>
        </p:nvSpPr>
        <p:spPr>
          <a:xfrm>
            <a:off x="348822" y="897943"/>
            <a:ext cx="10089223" cy="5175776"/>
          </a:xfrm>
          <a:prstGeom prst="rect">
            <a:avLst/>
          </a:prstGeom>
          <a:noFill/>
        </p:spPr>
        <p:txBody>
          <a:bodyPr wrap="square" lIns="91440" tIns="45720" rIns="91440" bIns="45720" rtlCol="0" anchor="t">
            <a:spAutoFit/>
          </a:bodyPr>
          <a:lstStyle/>
          <a:p>
            <a:pPr>
              <a:spcAft>
                <a:spcPts val="2000"/>
              </a:spcAft>
            </a:pPr>
            <a:r>
              <a:rPr lang="en-GB" sz="1600">
                <a:solidFill>
                  <a:srgbClr val="002060"/>
                </a:solidFill>
                <a:effectLst/>
                <a:latin typeface="Calibri"/>
                <a:ea typeface="Calibri" panose="020F0502020204030204" pitchFamily="34" charset="0"/>
                <a:cs typeface="Times New Roman"/>
              </a:rPr>
              <a:t>10:</a:t>
            </a:r>
            <a:r>
              <a:rPr lang="en-US" sz="1600">
                <a:solidFill>
                  <a:srgbClr val="002060"/>
                </a:solidFill>
                <a:effectLst/>
                <a:latin typeface="Calibri"/>
                <a:ea typeface="Calibri" panose="020F0502020204030204" pitchFamily="34" charset="0"/>
                <a:cs typeface="Times New Roman"/>
              </a:rPr>
              <a:t>0</a:t>
            </a:r>
            <a:r>
              <a:rPr lang="aa-ET" sz="1600">
                <a:solidFill>
                  <a:srgbClr val="002060"/>
                </a:solidFill>
                <a:effectLst/>
                <a:latin typeface="Calibri"/>
                <a:ea typeface="Calibri" panose="020F0502020204030204" pitchFamily="34" charset="0"/>
                <a:cs typeface="Times New Roman"/>
              </a:rPr>
              <a:t>0	</a:t>
            </a:r>
            <a:r>
              <a:rPr lang="en-US" sz="1600" b="1">
                <a:solidFill>
                  <a:srgbClr val="002060"/>
                </a:solidFill>
                <a:effectLst/>
                <a:latin typeface="Calibri"/>
                <a:ea typeface="Calibri" panose="020F0502020204030204" pitchFamily="34" charset="0"/>
                <a:cs typeface="Times New Roman"/>
              </a:rPr>
              <a:t>Welcome</a:t>
            </a:r>
            <a:r>
              <a:rPr lang="en-US" sz="1600" b="1">
                <a:solidFill>
                  <a:srgbClr val="002060"/>
                </a:solidFill>
                <a:latin typeface="Calibri"/>
                <a:ea typeface="Calibri" panose="020F0502020204030204" pitchFamily="34" charset="0"/>
                <a:cs typeface="Times New Roman"/>
              </a:rPr>
              <a:t>   </a:t>
            </a:r>
            <a:endParaRPr lang="aa-ET" sz="1600" b="1">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spcAft>
                <a:spcPts val="1400"/>
              </a:spcAft>
            </a:pPr>
            <a:r>
              <a:rPr lang="en-US" sz="1600">
                <a:solidFill>
                  <a:srgbClr val="002060"/>
                </a:solidFill>
                <a:effectLst/>
                <a:latin typeface="Calibri"/>
                <a:ea typeface="Calibri" panose="020F0502020204030204" pitchFamily="34" charset="0"/>
                <a:cs typeface="Calibri"/>
              </a:rPr>
              <a:t>10:10	</a:t>
            </a:r>
            <a:r>
              <a:rPr lang="en-US" sz="1600" b="1">
                <a:solidFill>
                  <a:srgbClr val="002060"/>
                </a:solidFill>
                <a:latin typeface="Calibri"/>
                <a:ea typeface="Calibri" panose="020F0502020204030204" pitchFamily="34" charset="0"/>
                <a:cs typeface="Times New Roman"/>
              </a:rPr>
              <a:t>Topic</a:t>
            </a:r>
            <a:r>
              <a:rPr lang="aa-ET" sz="1600" b="1">
                <a:solidFill>
                  <a:srgbClr val="002060"/>
                </a:solidFill>
                <a:effectLst/>
                <a:latin typeface="Calibri"/>
                <a:ea typeface="Calibri" panose="020F0502020204030204" pitchFamily="34" charset="0"/>
                <a:cs typeface="Times New Roman"/>
              </a:rPr>
              <a:t> </a:t>
            </a:r>
            <a:r>
              <a:rPr lang="en-US" sz="1600" b="1">
                <a:solidFill>
                  <a:srgbClr val="002060"/>
                </a:solidFill>
                <a:effectLst/>
                <a:latin typeface="Calibri"/>
                <a:ea typeface="Calibri" panose="020F0502020204030204" pitchFamily="34" charset="0"/>
                <a:cs typeface="Times New Roman"/>
              </a:rPr>
              <a:t>I - Improved Climate-ADAPT performance, layout and dissemination  </a:t>
            </a:r>
            <a:endParaRPr lang="en-GB" sz="1600">
              <a:solidFill>
                <a:srgbClr val="002060"/>
              </a:solidFill>
              <a:effectLst/>
              <a:latin typeface="Calibri"/>
              <a:ea typeface="Calibri" panose="020F0502020204030204" pitchFamily="34" charset="0"/>
              <a:cs typeface="Times New Roman"/>
            </a:endParaRPr>
          </a:p>
          <a:p>
            <a:pPr marL="914400" indent="-914400">
              <a:spcAft>
                <a:spcPts val="1400"/>
              </a:spcAft>
            </a:pPr>
            <a:r>
              <a:rPr lang="en-US" sz="1600">
                <a:solidFill>
                  <a:srgbClr val="002060"/>
                </a:solidFill>
                <a:latin typeface="Calibri"/>
                <a:ea typeface="Calibri" panose="020F0502020204030204" pitchFamily="34" charset="0"/>
                <a:cs typeface="Times New Roman"/>
              </a:rPr>
              <a:t>	Feedback, questions, answers</a:t>
            </a:r>
            <a:endParaRPr lang="en-US" sz="16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spcAft>
                <a:spcPts val="1400"/>
              </a:spcAft>
            </a:pPr>
            <a:r>
              <a:rPr lang="en-US" sz="1600">
                <a:solidFill>
                  <a:srgbClr val="002060"/>
                </a:solidFill>
                <a:effectLst/>
                <a:latin typeface="Calibri"/>
                <a:ea typeface="Calibri" panose="020F0502020204030204" pitchFamily="34" charset="0"/>
                <a:cs typeface="Times New Roman"/>
              </a:rPr>
              <a:t>10:25</a:t>
            </a:r>
            <a:r>
              <a:rPr lang="en-US" sz="1600" b="1">
                <a:solidFill>
                  <a:srgbClr val="002060"/>
                </a:solidFill>
                <a:effectLst/>
                <a:latin typeface="Calibri"/>
                <a:ea typeface="Calibri" panose="020F0502020204030204" pitchFamily="34" charset="0"/>
                <a:cs typeface="Times New Roman"/>
              </a:rPr>
              <a:t>	Topic II -</a:t>
            </a:r>
            <a:r>
              <a:rPr lang="en-US" sz="1600" b="1">
                <a:solidFill>
                  <a:srgbClr val="002060"/>
                </a:solidFill>
                <a:latin typeface="Calibri"/>
                <a:ea typeface="Calibri" panose="020F0502020204030204" pitchFamily="34" charset="0"/>
                <a:cs typeface="Times New Roman"/>
              </a:rPr>
              <a:t> Interactive access to data under the first ever European Climate Risk Assessment </a:t>
            </a:r>
            <a:endParaRPr lang="aa-ET" sz="16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914400" indent="-914400">
              <a:spcAft>
                <a:spcPts val="1400"/>
              </a:spcAft>
            </a:pPr>
            <a:r>
              <a:rPr lang="aa-ET" sz="1600">
                <a:solidFill>
                  <a:srgbClr val="002060"/>
                </a:solidFill>
                <a:effectLst/>
                <a:latin typeface="Calibri"/>
                <a:ea typeface="Calibri" panose="020F0502020204030204" pitchFamily="34" charset="0"/>
                <a:cs typeface="Times New Roman"/>
              </a:rPr>
              <a:t>	</a:t>
            </a:r>
            <a:r>
              <a:rPr lang="en-GB" sz="1600">
                <a:solidFill>
                  <a:srgbClr val="002060"/>
                </a:solidFill>
                <a:latin typeface="Calibri"/>
                <a:ea typeface="Calibri" panose="020F0502020204030204" pitchFamily="34" charset="0"/>
                <a:cs typeface="Times New Roman"/>
              </a:rPr>
              <a:t>Feedback, questions, answers</a:t>
            </a:r>
            <a:endParaRPr lang="en-GB" sz="16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1400"/>
              </a:spcAft>
            </a:pPr>
            <a:r>
              <a:rPr lang="en-US" sz="1600">
                <a:solidFill>
                  <a:srgbClr val="002060"/>
                </a:solidFill>
                <a:effectLst/>
                <a:latin typeface="Calibri"/>
                <a:ea typeface="Calibri" panose="020F0502020204030204" pitchFamily="34" charset="0"/>
                <a:cs typeface="Times New Roman"/>
              </a:rPr>
              <a:t>10:35</a:t>
            </a:r>
            <a:r>
              <a:rPr lang="en-US" sz="1600" b="1">
                <a:solidFill>
                  <a:srgbClr val="002060"/>
                </a:solidFill>
                <a:effectLst/>
                <a:latin typeface="Calibri"/>
                <a:ea typeface="Calibri" panose="020F0502020204030204" pitchFamily="34" charset="0"/>
                <a:cs typeface="Times New Roman"/>
              </a:rPr>
              <a:t>	Topic III - Launch of new EEA Policy Briefing on Climate-ADAPT studies</a:t>
            </a:r>
          </a:p>
          <a:p>
            <a:pPr>
              <a:spcAft>
                <a:spcPts val="1400"/>
              </a:spcAft>
            </a:pPr>
            <a:r>
              <a:rPr lang="en-GB" sz="1600">
                <a:solidFill>
                  <a:srgbClr val="002060"/>
                </a:solidFill>
                <a:latin typeface="Calibri"/>
                <a:ea typeface="Calibri" panose="020F0502020204030204" pitchFamily="34" charset="0"/>
                <a:cs typeface="Arial"/>
              </a:rPr>
              <a:t>	</a:t>
            </a:r>
            <a:r>
              <a:rPr lang="en-GB" sz="1600">
                <a:solidFill>
                  <a:srgbClr val="002060"/>
                </a:solidFill>
                <a:effectLst/>
                <a:latin typeface="Calibri"/>
                <a:ea typeface="Calibri" panose="020F0502020204030204" pitchFamily="34" charset="0"/>
                <a:cs typeface="Arial"/>
              </a:rPr>
              <a:t>Feedback, questions, answers</a:t>
            </a:r>
            <a:endParaRPr lang="en-GB" sz="16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914400" indent="-914400">
              <a:spcAft>
                <a:spcPts val="1400"/>
              </a:spcAft>
            </a:pPr>
            <a:r>
              <a:rPr lang="en-US" sz="1600">
                <a:solidFill>
                  <a:srgbClr val="002060"/>
                </a:solidFill>
                <a:effectLst/>
                <a:latin typeface="Calibri"/>
                <a:ea typeface="Calibri" panose="020F0502020204030204" pitchFamily="34" charset="0"/>
                <a:cs typeface="Arial"/>
              </a:rPr>
              <a:t>11:05</a:t>
            </a:r>
            <a:r>
              <a:rPr lang="en-US" sz="1600" b="1">
                <a:solidFill>
                  <a:srgbClr val="002060"/>
                </a:solidFill>
                <a:effectLst/>
                <a:latin typeface="Calibri"/>
                <a:ea typeface="Calibri" panose="020F0502020204030204" pitchFamily="34" charset="0"/>
                <a:cs typeface="Arial"/>
              </a:rPr>
              <a:t>	</a:t>
            </a:r>
            <a:r>
              <a:rPr lang="en-US" sz="1600" b="1">
                <a:solidFill>
                  <a:srgbClr val="002060"/>
                </a:solidFill>
                <a:effectLst/>
                <a:latin typeface="Calibri"/>
                <a:ea typeface="Calibri" panose="020F0502020204030204" pitchFamily="34" charset="0"/>
                <a:cs typeface="Times New Roman"/>
              </a:rPr>
              <a:t>Topic IV - </a:t>
            </a:r>
            <a:r>
              <a:rPr lang="en-US" sz="1600" b="1">
                <a:solidFill>
                  <a:srgbClr val="002060"/>
                </a:solidFill>
                <a:effectLst/>
                <a:latin typeface="Calibri"/>
                <a:ea typeface="Calibri" panose="020F0502020204030204" pitchFamily="34" charset="0"/>
                <a:cs typeface="Arial"/>
              </a:rPr>
              <a:t>Further boosting regional and sectoral adaptation with new and updated Climate-ADAPT tools</a:t>
            </a:r>
          </a:p>
          <a:p>
            <a:pPr marL="914400" indent="-914400">
              <a:spcAft>
                <a:spcPts val="1400"/>
              </a:spcAft>
            </a:pPr>
            <a:r>
              <a:rPr lang="en-US" sz="1600" b="1">
                <a:solidFill>
                  <a:srgbClr val="002060"/>
                </a:solidFill>
                <a:latin typeface="Calibri"/>
                <a:ea typeface="Calibri" panose="020F0502020204030204" pitchFamily="34" charset="0"/>
                <a:cs typeface="Arial"/>
              </a:rPr>
              <a:t>	</a:t>
            </a:r>
            <a:r>
              <a:rPr lang="en-GB" sz="1600">
                <a:solidFill>
                  <a:srgbClr val="002060"/>
                </a:solidFill>
                <a:effectLst/>
                <a:latin typeface="Calibri"/>
                <a:ea typeface="Calibri" panose="020F0502020204030204" pitchFamily="34" charset="0"/>
                <a:cs typeface="Arial"/>
              </a:rPr>
              <a:t>Feedback, questions, answers</a:t>
            </a:r>
            <a:r>
              <a:rPr lang="en-US" sz="1600" b="1">
                <a:solidFill>
                  <a:srgbClr val="002060"/>
                </a:solidFill>
                <a:effectLst/>
                <a:latin typeface="Calibri"/>
                <a:ea typeface="Calibri" panose="020F0502020204030204" pitchFamily="34" charset="0"/>
                <a:cs typeface="Arial"/>
              </a:rPr>
              <a:t> </a:t>
            </a:r>
            <a:endParaRPr lang="en-US" sz="1600" b="1">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spcAft>
                <a:spcPts val="1400"/>
              </a:spcAft>
            </a:pPr>
            <a:r>
              <a:rPr lang="en-GB" sz="1600">
                <a:solidFill>
                  <a:srgbClr val="002060"/>
                </a:solidFill>
                <a:latin typeface="Calibri"/>
                <a:ea typeface="Calibri" panose="020F0502020204030204" pitchFamily="34" charset="0"/>
                <a:cs typeface="Times New Roman"/>
              </a:rPr>
              <a:t>11:25</a:t>
            </a:r>
            <a:r>
              <a:rPr lang="en-GB" sz="1600" b="1">
                <a:solidFill>
                  <a:srgbClr val="002060"/>
                </a:solidFill>
                <a:latin typeface="Calibri"/>
                <a:ea typeface="Calibri" panose="020F0502020204030204" pitchFamily="34" charset="0"/>
                <a:cs typeface="Times New Roman"/>
              </a:rPr>
              <a:t>	</a:t>
            </a:r>
            <a:r>
              <a:rPr lang="en-US" sz="1600" b="1">
                <a:solidFill>
                  <a:srgbClr val="002060"/>
                </a:solidFill>
                <a:effectLst/>
                <a:latin typeface="Calibri"/>
                <a:ea typeface="Calibri" panose="020F0502020204030204" pitchFamily="34" charset="0"/>
                <a:cs typeface="Times New Roman"/>
              </a:rPr>
              <a:t>Topic V - Towards a new Climate-ADAPT Strategy 2025</a:t>
            </a:r>
          </a:p>
          <a:p>
            <a:pPr>
              <a:spcAft>
                <a:spcPts val="2000"/>
              </a:spcAft>
            </a:pPr>
            <a:endParaRPr lang="en-GB" sz="1600">
              <a:solidFill>
                <a:srgbClr val="002060"/>
              </a:solidFill>
              <a:latin typeface="Calibri"/>
              <a:ea typeface="Calibri" panose="020F0502020204030204" pitchFamily="34" charset="0"/>
              <a:cs typeface="Times New Roman"/>
            </a:endParaRPr>
          </a:p>
          <a:p>
            <a:pPr>
              <a:spcAft>
                <a:spcPts val="2000"/>
              </a:spcAft>
            </a:pPr>
            <a:r>
              <a:rPr lang="en-GB" sz="1600">
                <a:solidFill>
                  <a:srgbClr val="002060"/>
                </a:solidFill>
                <a:latin typeface="Calibri"/>
                <a:ea typeface="Calibri" panose="020F0502020204030204" pitchFamily="34" charset="0"/>
                <a:cs typeface="Times New Roman"/>
              </a:rPr>
              <a:t>11:30</a:t>
            </a:r>
            <a:r>
              <a:rPr lang="en-GB" sz="1600" b="1">
                <a:solidFill>
                  <a:srgbClr val="002060"/>
                </a:solidFill>
                <a:latin typeface="Calibri"/>
                <a:ea typeface="Calibri" panose="020F0502020204030204" pitchFamily="34" charset="0"/>
                <a:cs typeface="Times New Roman"/>
              </a:rPr>
              <a:t> 	</a:t>
            </a:r>
            <a:r>
              <a:rPr lang="en-US" sz="1600" b="1">
                <a:solidFill>
                  <a:srgbClr val="002060"/>
                </a:solidFill>
                <a:effectLst/>
                <a:latin typeface="Calibri"/>
                <a:ea typeface="Calibri" panose="020F0502020204030204" pitchFamily="34" charset="0"/>
                <a:cs typeface="Times New Roman"/>
              </a:rPr>
              <a:t> End of the webinar</a:t>
            </a:r>
          </a:p>
        </p:txBody>
      </p:sp>
    </p:spTree>
    <p:extLst>
      <p:ext uri="{BB962C8B-B14F-4D97-AF65-F5344CB8AC3E}">
        <p14:creationId xmlns:p14="http://schemas.microsoft.com/office/powerpoint/2010/main" val="3451902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2" name="TextBox 1">
            <a:extLst>
              <a:ext uri="{FF2B5EF4-FFF2-40B4-BE49-F238E27FC236}">
                <a16:creationId xmlns:a16="http://schemas.microsoft.com/office/drawing/2014/main" id="{AE33CD4A-A242-E309-B78E-F3629657FD33}"/>
              </a:ext>
            </a:extLst>
          </p:cNvPr>
          <p:cNvSpPr txBox="1"/>
          <p:nvPr/>
        </p:nvSpPr>
        <p:spPr>
          <a:xfrm>
            <a:off x="246937" y="865320"/>
            <a:ext cx="5548058" cy="4154984"/>
          </a:xfrm>
          <a:prstGeom prst="rect">
            <a:avLst/>
          </a:prstGeom>
          <a:noFill/>
        </p:spPr>
        <p:txBody>
          <a:bodyPr wrap="square" rtlCol="0">
            <a:spAutoFit/>
          </a:bodyPr>
          <a:lstStyle/>
          <a:p>
            <a:r>
              <a:rPr lang="en-US" b="1">
                <a:solidFill>
                  <a:srgbClr val="002060"/>
                </a:solidFill>
              </a:rPr>
              <a:t>Support addressing climate risks across regions, governance levels and policy sectors in Europe and policy sectors and apply a variety of in Europe</a:t>
            </a:r>
          </a:p>
          <a:p>
            <a:endParaRPr lang="en-US" b="1">
              <a:solidFill>
                <a:srgbClr val="002060"/>
              </a:solidFill>
            </a:endParaRPr>
          </a:p>
          <a:p>
            <a:endParaRPr lang="en-US" sz="1600" b="1">
              <a:solidFill>
                <a:srgbClr val="002060"/>
              </a:solidFill>
            </a:endParaRPr>
          </a:p>
          <a:p>
            <a:r>
              <a:rPr lang="en-US" sz="1600" b="1">
                <a:solidFill>
                  <a:srgbClr val="002060"/>
                </a:solidFill>
              </a:rPr>
              <a:t>Policy sectors:</a:t>
            </a:r>
          </a:p>
          <a:p>
            <a:pPr marL="285750" indent="-285750">
              <a:buFont typeface="Arial" panose="020B0604020202020204" pitchFamily="34" charset="0"/>
              <a:buChar char="•"/>
            </a:pPr>
            <a:r>
              <a:rPr lang="en-GB" sz="1400">
                <a:solidFill>
                  <a:srgbClr val="002060"/>
                </a:solidFill>
                <a:latin typeface="Calibri" panose="020F0502020204030204" pitchFamily="34" charset="0"/>
                <a:ea typeface="ヒラギノ角ゴ Pro W3"/>
                <a:cs typeface="Times New Roman" panose="02020603050405020304" pitchFamily="18" charset="0"/>
              </a:rPr>
              <a:t>K</a:t>
            </a:r>
            <a:r>
              <a:rPr lang="en-GB" sz="1400">
                <a:solidFill>
                  <a:srgbClr val="002060"/>
                </a:solidFill>
                <a:effectLst/>
                <a:latin typeface="Calibri" panose="020F0502020204030204" pitchFamily="34" charset="0"/>
                <a:ea typeface="ヒラギノ角ゴ Pro W3"/>
                <a:cs typeface="Times New Roman" panose="02020603050405020304" pitchFamily="18" charset="0"/>
              </a:rPr>
              <a:t>ey vulnerable sectors reported by EU Member States (health, agriculture, forestry and biodiversity) addressed</a:t>
            </a:r>
          </a:p>
          <a:p>
            <a:pPr marL="285750" indent="-285750">
              <a:buFont typeface="Arial" panose="020B0604020202020204" pitchFamily="34" charset="0"/>
              <a:buChar char="•"/>
            </a:pPr>
            <a:r>
              <a:rPr lang="en-GB" sz="1400">
                <a:solidFill>
                  <a:srgbClr val="002060"/>
                </a:solidFill>
                <a:effectLst/>
                <a:latin typeface="Calibri" panose="020F0502020204030204" pitchFamily="34" charset="0"/>
                <a:ea typeface="ヒラギノ角ゴ Pro W3"/>
                <a:cs typeface="Times New Roman" panose="02020603050405020304" pitchFamily="18" charset="0"/>
              </a:rPr>
              <a:t>Health substantially increased, due to activities under the </a:t>
            </a:r>
            <a:r>
              <a:rPr lang="en-GB" sz="1400" u="sng">
                <a:solidFill>
                  <a:srgbClr val="0563C1"/>
                </a:solidFill>
                <a:effectLst/>
                <a:latin typeface="Calibri" panose="020F0502020204030204" pitchFamily="34" charset="0"/>
                <a:ea typeface="ヒラギノ角ゴ Pro W3"/>
                <a:cs typeface="Times New Roman" panose="02020603050405020304" pitchFamily="18" charset="0"/>
                <a:hlinkClick r:id="rId3"/>
              </a:rPr>
              <a:t>European Climate and Health Observatory</a:t>
            </a:r>
            <a:r>
              <a:rPr lang="en-GB" sz="1400">
                <a:effectLst/>
                <a:latin typeface="Calibri" panose="020F0502020204030204" pitchFamily="34" charset="0"/>
                <a:ea typeface="ヒラギノ角ゴ Pro W3"/>
                <a:cs typeface="Times New Roman" panose="02020603050405020304" pitchFamily="18" charset="0"/>
              </a:rPr>
              <a:t> </a:t>
            </a:r>
          </a:p>
          <a:p>
            <a:pPr marL="285750" indent="-285750">
              <a:buFont typeface="Arial" panose="020B0604020202020204" pitchFamily="34" charset="0"/>
              <a:buChar char="•"/>
            </a:pPr>
            <a:r>
              <a:rPr lang="en-US" sz="1400">
                <a:solidFill>
                  <a:srgbClr val="002060"/>
                </a:solidFill>
                <a:effectLst/>
                <a:latin typeface="Calibri" panose="020F0502020204030204" pitchFamily="34" charset="0"/>
                <a:ea typeface="ヒラギノ角ゴ Pro W3"/>
                <a:cs typeface="Times New Roman" panose="02020603050405020304" pitchFamily="18" charset="0"/>
              </a:rPr>
              <a:t>Complementing new </a:t>
            </a:r>
            <a:r>
              <a:rPr lang="en-US" sz="1400">
                <a:solidFill>
                  <a:srgbClr val="002060"/>
                </a:solidFill>
                <a:latin typeface="Calibri" panose="020F0502020204030204" pitchFamily="34" charset="0"/>
                <a:ea typeface="ヒラギノ角ゴ Pro W3"/>
                <a:cs typeface="Times New Roman" panose="02020603050405020304" pitchFamily="18" charset="0"/>
              </a:rPr>
              <a:t>EU adaptation initiatives for 6 sectors </a:t>
            </a:r>
            <a:r>
              <a:rPr lang="en-US" sz="1400">
                <a:solidFill>
                  <a:srgbClr val="002060"/>
                </a:solidFill>
                <a:effectLst/>
                <a:latin typeface="Calibri" panose="020F0502020204030204" pitchFamily="34" charset="0"/>
                <a:ea typeface="ヒラギノ角ゴ Pro W3"/>
                <a:cs typeface="Times New Roman" panose="02020603050405020304" pitchFamily="18" charset="0"/>
              </a:rPr>
              <a:t>with practical evidence through new case studies ongoing</a:t>
            </a:r>
            <a:endParaRPr lang="en-GB" sz="1400">
              <a:solidFill>
                <a:srgbClr val="002060"/>
              </a:solidFill>
              <a:effectLst/>
              <a:latin typeface="Calibri" panose="020F0502020204030204" pitchFamily="34" charset="0"/>
              <a:ea typeface="ヒラギノ角ゴ Pro W3"/>
              <a:cs typeface="Times New Roman" panose="02020603050405020304" pitchFamily="18" charset="0"/>
            </a:endParaRPr>
          </a:p>
          <a:p>
            <a:pPr marL="285750" indent="-285750">
              <a:buFont typeface="Arial" panose="020B0604020202020204" pitchFamily="34" charset="0"/>
              <a:buChar char="•"/>
            </a:pPr>
            <a:r>
              <a:rPr lang="en-GB" sz="1400">
                <a:solidFill>
                  <a:srgbClr val="002060"/>
                </a:solidFill>
                <a:effectLst/>
                <a:latin typeface="Calibri" panose="020F0502020204030204" pitchFamily="34" charset="0"/>
                <a:ea typeface="ヒラギノ角ゴ Pro W3"/>
                <a:cs typeface="Times New Roman" panose="02020603050405020304" pitchFamily="18" charset="0"/>
              </a:rPr>
              <a:t>C</a:t>
            </a:r>
            <a:r>
              <a:rPr lang="en-GB" sz="1400">
                <a:solidFill>
                  <a:srgbClr val="002060"/>
                </a:solidFill>
                <a:effectLst/>
                <a:latin typeface="Calibri" panose="020F0502020204030204" pitchFamily="34" charset="0"/>
                <a:ea typeface="Calibri" panose="020F0502020204030204" pitchFamily="34" charset="0"/>
              </a:rPr>
              <a:t>overage of the marine and fisheries, forestry, financial, transport and energy sectors</a:t>
            </a:r>
            <a:r>
              <a:rPr lang="en-GB" sz="1400">
                <a:solidFill>
                  <a:srgbClr val="000000"/>
                </a:solidFill>
                <a:latin typeface="Calibri" panose="020F0502020204030204" pitchFamily="34" charset="0"/>
                <a:ea typeface="Calibri" panose="020F0502020204030204" pitchFamily="34" charset="0"/>
              </a:rPr>
              <a:t> </a:t>
            </a:r>
            <a:r>
              <a:rPr lang="en-GB" sz="1400">
                <a:solidFill>
                  <a:srgbClr val="002060"/>
                </a:solidFill>
                <a:latin typeface="Calibri" panose="020F0502020204030204" pitchFamily="34" charset="0"/>
                <a:ea typeface="Calibri" panose="020F0502020204030204" pitchFamily="34" charset="0"/>
              </a:rPr>
              <a:t>to be further improved</a:t>
            </a:r>
          </a:p>
          <a:p>
            <a:pPr marL="285750" indent="-285750">
              <a:buFont typeface="Arial" panose="020B0604020202020204" pitchFamily="34" charset="0"/>
              <a:buChar char="•"/>
            </a:pPr>
            <a:endParaRPr lang="en-US" sz="1400">
              <a:solidFill>
                <a:srgbClr val="002060"/>
              </a:solidFill>
            </a:endParaRPr>
          </a:p>
          <a:p>
            <a:endParaRPr lang="en-US" sz="1600">
              <a:solidFill>
                <a:srgbClr val="002060"/>
              </a:solidFill>
            </a:endParaRPr>
          </a:p>
          <a:p>
            <a:endParaRPr lang="en-US">
              <a:solidFill>
                <a:srgbClr val="002060"/>
              </a:solidFill>
            </a:endParaRPr>
          </a:p>
        </p:txBody>
      </p:sp>
      <p:pic>
        <p:nvPicPr>
          <p:cNvPr id="9" name="Picture 8" descr="A graph with blue lines&#10;&#10;Description automatically generated with medium confidence">
            <a:extLst>
              <a:ext uri="{FF2B5EF4-FFF2-40B4-BE49-F238E27FC236}">
                <a16:creationId xmlns:a16="http://schemas.microsoft.com/office/drawing/2014/main" id="{4DF8F444-9303-E14C-83DC-839ED1AFF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579" y="1330114"/>
            <a:ext cx="5548058" cy="238288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5C24670-F137-9EBA-2059-252BA5C0EBD1}"/>
              </a:ext>
            </a:extLst>
          </p:cNvPr>
          <p:cNvSpPr txBox="1"/>
          <p:nvPr/>
        </p:nvSpPr>
        <p:spPr>
          <a:xfrm>
            <a:off x="345671" y="4507950"/>
            <a:ext cx="7196342" cy="95410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effectLst/>
                <a:latin typeface="Calibri" panose="020F0502020204030204" pitchFamily="34" charset="0"/>
                <a:ea typeface="Calibri" panose="020F0502020204030204" pitchFamily="34" charset="0"/>
                <a:cs typeface="Arial" panose="020B0604020202020204" pitchFamily="34" charset="0"/>
              </a:rPr>
              <a:t> </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Peri-urban Sonian beech forest, Belgium</a:t>
            </a:r>
            <a:r>
              <a:rPr lang="en-GB" sz="1400">
                <a:effectLst/>
                <a:latin typeface="Calibri" panose="020F0502020204030204" pitchFamily="34" charset="0"/>
                <a:ea typeface="Calibri" panose="020F0502020204030204" pitchFamily="34" charset="0"/>
                <a:cs typeface="Arial" panose="020B0604020202020204" pitchFamily="34" charset="0"/>
              </a:rPr>
              <a:t> and the  </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Water saving strategy Bosco Limite, Italy</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rPr>
              <a:t>: </a:t>
            </a:r>
            <a:r>
              <a:rPr lang="en-GB" sz="1400">
                <a:effectLst/>
                <a:latin typeface="Calibri" panose="020F0502020204030204" pitchFamily="34" charset="0"/>
                <a:ea typeface="Calibri" panose="020F0502020204030204" pitchFamily="34" charset="0"/>
                <a:cs typeface="Arial" panose="020B0604020202020204" pitchFamily="34" charset="0"/>
              </a:rPr>
              <a:t> for many types of </a:t>
            </a:r>
            <a:r>
              <a:rPr lang="en-GB" sz="1400">
                <a:effectLst/>
                <a:latin typeface="Calibri" panose="020F0502020204030204" pitchFamily="34" charset="0"/>
                <a:ea typeface="ヒラギノ角ゴ Pro W3"/>
                <a:cs typeface="Times New Roman" panose="02020603050405020304" pitchFamily="18" charset="0"/>
              </a:rPr>
              <a:t>n</a:t>
            </a:r>
            <a:r>
              <a:rPr lang="en-GB" sz="1400">
                <a:effectLst/>
                <a:latin typeface="Calibri" panose="020F0502020204030204" pitchFamily="34" charset="0"/>
                <a:ea typeface="Calibri" panose="020F0502020204030204" pitchFamily="34" charset="0"/>
                <a:cs typeface="Arial" panose="020B0604020202020204" pitchFamily="34" charset="0"/>
              </a:rPr>
              <a:t>orthern as well as southern and coastal forests, building up a diversity of tree species helps distribute vulnerabilities, since not all tree species are susceptible to the same stress, such as  drought or erosion at the same time.</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32C126-D270-118F-5DB3-BC2B6DF786CB}"/>
              </a:ext>
            </a:extLst>
          </p:cNvPr>
          <p:cNvSpPr txBox="1"/>
          <p:nvPr/>
        </p:nvSpPr>
        <p:spPr>
          <a:xfrm>
            <a:off x="345671" y="5941737"/>
            <a:ext cx="7196342" cy="738664"/>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a:solidFill>
                  <a:srgbClr val="0563C1"/>
                </a:solidFill>
                <a:effectLst/>
                <a:latin typeface="Calibri" panose="020F0502020204030204" pitchFamily="34" charset="0"/>
                <a:ea typeface="ヒラギノ角ゴ Pro W3"/>
                <a:cs typeface="Times New Roman" panose="02020603050405020304" pitchFamily="18" charset="0"/>
                <a:hlinkClick r:id="rId7"/>
              </a:rPr>
              <a:t>Intercommunal trauma centre, in Schleiden, Germany</a:t>
            </a:r>
            <a:r>
              <a:rPr lang="en-GB" sz="1400" u="sng">
                <a:solidFill>
                  <a:srgbClr val="0563C1"/>
                </a:solidFill>
                <a:effectLst/>
                <a:latin typeface="Calibri" panose="020F0502020204030204" pitchFamily="34" charset="0"/>
                <a:ea typeface="ヒラギノ角ゴ Pro W3"/>
                <a:cs typeface="Times New Roman" panose="02020603050405020304" pitchFamily="18" charset="0"/>
              </a:rPr>
              <a:t>: </a:t>
            </a:r>
            <a:r>
              <a:rPr lang="en-GB" sz="1400">
                <a:effectLst/>
                <a:latin typeface="Calibri" panose="020F0502020204030204" pitchFamily="34" charset="0"/>
                <a:ea typeface="ヒラギノ角ゴ Pro W3"/>
                <a:cs typeface="Times New Roman" panose="02020603050405020304" pitchFamily="18" charset="0"/>
              </a:rPr>
              <a:t> a region provides free short- to long-term psychosocial support to citizens and emergency service workers to mitigate the mental health impacts of extreme evens such as heavy rain and resulting flood events.</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E116E76-7572-57C4-C5A8-83D2CAE1B7F3}"/>
              </a:ext>
            </a:extLst>
          </p:cNvPr>
          <p:cNvSpPr txBox="1"/>
          <p:nvPr/>
        </p:nvSpPr>
        <p:spPr>
          <a:xfrm>
            <a:off x="6166579" y="966928"/>
            <a:ext cx="5323073" cy="261610"/>
          </a:xfrm>
          <a:prstGeom prst="rect">
            <a:avLst/>
          </a:prstGeom>
          <a:noFill/>
        </p:spPr>
        <p:txBody>
          <a:bodyPr wrap="square" rtlCol="0">
            <a:spAutoFit/>
          </a:bodyPr>
          <a:lstStyle/>
          <a:p>
            <a:r>
              <a:rPr lang="en-US" sz="1100">
                <a:solidFill>
                  <a:srgbClr val="002060"/>
                </a:solidFill>
              </a:rPr>
              <a:t>Climate-ADAPT case studies per policy sector</a:t>
            </a:r>
            <a:endParaRPr lang="en-DK" sz="1100">
              <a:solidFill>
                <a:srgbClr val="002060"/>
              </a:solidFill>
            </a:endParaRPr>
          </a:p>
        </p:txBody>
      </p:sp>
      <p:pic>
        <p:nvPicPr>
          <p:cNvPr id="3074" name="Picture 2" descr="Close to nature forestry">
            <a:extLst>
              <a:ext uri="{FF2B5EF4-FFF2-40B4-BE49-F238E27FC236}">
                <a16:creationId xmlns:a16="http://schemas.microsoft.com/office/drawing/2014/main" id="{C821554A-FC70-6D63-1CB3-EE802FCDCA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0747" y="4256837"/>
            <a:ext cx="1815774" cy="1205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0C1416-0C60-CEBA-5F43-C5E0402A1CC7}"/>
              </a:ext>
            </a:extLst>
          </p:cNvPr>
          <p:cNvSpPr txBox="1"/>
          <p:nvPr/>
        </p:nvSpPr>
        <p:spPr>
          <a:xfrm>
            <a:off x="7672681" y="5215836"/>
            <a:ext cx="1267927" cy="246221"/>
          </a:xfrm>
          <a:prstGeom prst="rect">
            <a:avLst/>
          </a:prstGeom>
          <a:noFill/>
        </p:spPr>
        <p:txBody>
          <a:bodyPr wrap="square">
            <a:spAutoFit/>
          </a:bodyPr>
          <a:lstStyle/>
          <a:p>
            <a:r>
              <a:rPr lang="sv-SE" sz="1000">
                <a:solidFill>
                  <a:schemeClr val="bg1"/>
                </a:solidFill>
              </a:rPr>
              <a:t>© Frederik Vaes</a:t>
            </a:r>
            <a:endParaRPr lang="en-DK" sz="1000">
              <a:solidFill>
                <a:schemeClr val="bg1"/>
              </a:solidFill>
            </a:endParaRPr>
          </a:p>
        </p:txBody>
      </p:sp>
      <p:pic>
        <p:nvPicPr>
          <p:cNvPr id="3076" name="Picture 4" descr="Flooding">
            <a:extLst>
              <a:ext uri="{FF2B5EF4-FFF2-40B4-BE49-F238E27FC236}">
                <a16:creationId xmlns:a16="http://schemas.microsoft.com/office/drawing/2014/main" id="{0D84931E-46FF-4EAA-0426-54DC514A9C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7561" y="5580423"/>
            <a:ext cx="1808960" cy="12052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05AA37-F187-185E-33F9-2CBC5F1301A5}"/>
              </a:ext>
            </a:extLst>
          </p:cNvPr>
          <p:cNvSpPr txBox="1"/>
          <p:nvPr/>
        </p:nvSpPr>
        <p:spPr>
          <a:xfrm>
            <a:off x="7640747" y="6421056"/>
            <a:ext cx="1815774" cy="338554"/>
          </a:xfrm>
          <a:prstGeom prst="rect">
            <a:avLst/>
          </a:prstGeom>
          <a:noFill/>
        </p:spPr>
        <p:txBody>
          <a:bodyPr wrap="square">
            <a:spAutoFit/>
          </a:bodyPr>
          <a:lstStyle/>
          <a:p>
            <a:r>
              <a:rPr lang="sv-SE" sz="800">
                <a:solidFill>
                  <a:schemeClr val="bg1"/>
                </a:solidFill>
              </a:rPr>
              <a:t>© Cesare Barillà, Climate Change PIX/EEA</a:t>
            </a:r>
            <a:endParaRPr lang="en-DK" sz="800">
              <a:solidFill>
                <a:schemeClr val="bg1"/>
              </a:solidFill>
            </a:endParaRPr>
          </a:p>
        </p:txBody>
      </p:sp>
    </p:spTree>
    <p:extLst>
      <p:ext uri="{BB962C8B-B14F-4D97-AF65-F5344CB8AC3E}">
        <p14:creationId xmlns:p14="http://schemas.microsoft.com/office/powerpoint/2010/main" val="1714478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pic>
        <p:nvPicPr>
          <p:cNvPr id="4" name="Picture 3" descr="A diagram of a case study&#10;&#10;Description automatically generated">
            <a:extLst>
              <a:ext uri="{FF2B5EF4-FFF2-40B4-BE49-F238E27FC236}">
                <a16:creationId xmlns:a16="http://schemas.microsoft.com/office/drawing/2014/main" id="{847D54B5-3DB2-77C7-CA1B-0AC0A7442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656" y="1563526"/>
            <a:ext cx="6449318" cy="403082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CCC044E-97FD-4445-B166-C86CCEB39B10}"/>
              </a:ext>
            </a:extLst>
          </p:cNvPr>
          <p:cNvSpPr txBox="1"/>
          <p:nvPr/>
        </p:nvSpPr>
        <p:spPr>
          <a:xfrm>
            <a:off x="5222656" y="5809663"/>
            <a:ext cx="1996751" cy="276999"/>
          </a:xfrm>
          <a:prstGeom prst="rect">
            <a:avLst/>
          </a:prstGeom>
          <a:noFill/>
        </p:spPr>
        <p:txBody>
          <a:bodyPr wrap="square" rtlCol="0">
            <a:spAutoFit/>
          </a:bodyPr>
          <a:lstStyle/>
          <a:p>
            <a:r>
              <a:rPr lang="en-US" sz="1200">
                <a:solidFill>
                  <a:srgbClr val="002060"/>
                </a:solidFill>
              </a:rPr>
              <a:t>EEA, 2024</a:t>
            </a:r>
            <a:endParaRPr lang="en-DK" sz="1200">
              <a:solidFill>
                <a:srgbClr val="002060"/>
              </a:solidFill>
            </a:endParaRPr>
          </a:p>
        </p:txBody>
      </p:sp>
      <p:sp>
        <p:nvSpPr>
          <p:cNvPr id="8" name="TextBox 7">
            <a:extLst>
              <a:ext uri="{FF2B5EF4-FFF2-40B4-BE49-F238E27FC236}">
                <a16:creationId xmlns:a16="http://schemas.microsoft.com/office/drawing/2014/main" id="{C934DD31-0ED7-692D-1333-3746596C1181}"/>
              </a:ext>
            </a:extLst>
          </p:cNvPr>
          <p:cNvSpPr txBox="1"/>
          <p:nvPr/>
        </p:nvSpPr>
        <p:spPr>
          <a:xfrm>
            <a:off x="567343" y="1361530"/>
            <a:ext cx="3859802" cy="3970318"/>
          </a:xfrm>
          <a:prstGeom prst="rect">
            <a:avLst/>
          </a:prstGeom>
          <a:noFill/>
        </p:spPr>
        <p:txBody>
          <a:bodyPr wrap="square">
            <a:spAutoFit/>
          </a:bodyPr>
          <a:lstStyle/>
          <a:p>
            <a:r>
              <a:rPr lang="en-US" b="1">
                <a:solidFill>
                  <a:srgbClr val="002060"/>
                </a:solidFill>
              </a:rPr>
              <a:t>Climate-ADAPT case studies provide learning opportunities on  implementing adaptation with synergies</a:t>
            </a:r>
          </a:p>
          <a:p>
            <a:endParaRPr lang="en-US" b="1">
              <a:solidFill>
                <a:srgbClr val="002060"/>
              </a:solidFill>
            </a:endParaRPr>
          </a:p>
          <a:p>
            <a:r>
              <a:rPr lang="en-US">
                <a:solidFill>
                  <a:srgbClr val="002060"/>
                </a:solidFill>
              </a:rPr>
              <a:t>Showcasing learning on </a:t>
            </a:r>
          </a:p>
          <a:p>
            <a:pPr marL="285750" indent="-285750">
              <a:buFont typeface="Arial" panose="020B0604020202020204" pitchFamily="34" charset="0"/>
              <a:buChar char="•"/>
            </a:pPr>
            <a:r>
              <a:rPr lang="en-US">
                <a:solidFill>
                  <a:srgbClr val="002060"/>
                </a:solidFill>
              </a:rPr>
              <a:t>mainstreaming of adaptation, </a:t>
            </a:r>
          </a:p>
          <a:p>
            <a:pPr marL="285750" indent="-285750">
              <a:buFont typeface="Arial" panose="020B0604020202020204" pitchFamily="34" charset="0"/>
              <a:buChar char="•"/>
            </a:pPr>
            <a:r>
              <a:rPr lang="en-US">
                <a:solidFill>
                  <a:srgbClr val="002060"/>
                </a:solidFill>
              </a:rPr>
              <a:t>avoiding maladaptation, </a:t>
            </a:r>
          </a:p>
          <a:p>
            <a:pPr marL="285750" indent="-285750">
              <a:buFont typeface="Arial" panose="020B0604020202020204" pitchFamily="34" charset="0"/>
              <a:buChar char="•"/>
            </a:pPr>
            <a:r>
              <a:rPr lang="en-US">
                <a:solidFill>
                  <a:srgbClr val="002060"/>
                </a:solidFill>
              </a:rPr>
              <a:t>making adaptation efficient and </a:t>
            </a:r>
          </a:p>
          <a:p>
            <a:pPr marL="285750" indent="-285750">
              <a:buFont typeface="Arial" panose="020B0604020202020204" pitchFamily="34" charset="0"/>
              <a:buChar char="•"/>
            </a:pPr>
            <a:r>
              <a:rPr lang="en-US">
                <a:solidFill>
                  <a:srgbClr val="002060"/>
                </a:solidFill>
              </a:rPr>
              <a:t>Implementing adaptation at scale.</a:t>
            </a:r>
          </a:p>
          <a:p>
            <a:endParaRPr lang="en-US" b="1"/>
          </a:p>
          <a:p>
            <a:endParaRPr lang="en-US" b="1"/>
          </a:p>
          <a:p>
            <a:endParaRPr lang="en-US" b="1"/>
          </a:p>
          <a:p>
            <a:endParaRPr lang="en-US" b="1"/>
          </a:p>
        </p:txBody>
      </p:sp>
    </p:spTree>
    <p:extLst>
      <p:ext uri="{BB962C8B-B14F-4D97-AF65-F5344CB8AC3E}">
        <p14:creationId xmlns:p14="http://schemas.microsoft.com/office/powerpoint/2010/main" val="163187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2" name="TextBox 1">
            <a:extLst>
              <a:ext uri="{FF2B5EF4-FFF2-40B4-BE49-F238E27FC236}">
                <a16:creationId xmlns:a16="http://schemas.microsoft.com/office/drawing/2014/main" id="{C3079A34-DDAA-AE84-A0A2-DFC2E5F31A69}"/>
              </a:ext>
            </a:extLst>
          </p:cNvPr>
          <p:cNvSpPr txBox="1"/>
          <p:nvPr/>
        </p:nvSpPr>
        <p:spPr>
          <a:xfrm>
            <a:off x="410324" y="850201"/>
            <a:ext cx="9629603" cy="2369880"/>
          </a:xfrm>
          <a:prstGeom prst="rect">
            <a:avLst/>
          </a:prstGeom>
          <a:noFill/>
        </p:spPr>
        <p:txBody>
          <a:bodyPr wrap="square" rtlCol="0">
            <a:spAutoFit/>
          </a:bodyPr>
          <a:lstStyle/>
          <a:p>
            <a:r>
              <a:rPr lang="en-US" sz="2000" b="1">
                <a:solidFill>
                  <a:srgbClr val="002060"/>
                </a:solidFill>
              </a:rPr>
              <a:t>Climate-ADAPT case studies showcase implementation of adaptation with synergies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2060"/>
                </a:solidFill>
              </a:rPr>
              <a:t>Replication and upscaling of Climate-ADAPT case studies has </a:t>
            </a:r>
            <a:r>
              <a:rPr lang="en-US" b="1" err="1">
                <a:solidFill>
                  <a:srgbClr val="002060"/>
                </a:solidFill>
              </a:rPr>
              <a:t>unrealised</a:t>
            </a:r>
            <a:r>
              <a:rPr lang="en-US" b="1">
                <a:solidFill>
                  <a:srgbClr val="002060"/>
                </a:solidFill>
              </a:rPr>
              <a:t> potential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Only 22 out of 128 case studies explicitely report on replicating/upscaling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Coordinating and upscaling regional and local adaptation efforts, along with aligning adaptation policies across all administrative levels key condition of successful adaptation </a:t>
            </a:r>
            <a:endParaRPr kumimoji="0" lang="en-GB"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Complex solutions (that either require advanced technology or complicated administrative and legal procedures) may be hardly replicated</a:t>
            </a:r>
            <a:endParaRPr lang="en-US" b="0" i="0">
              <a:solidFill>
                <a:srgbClr val="002060"/>
              </a:solidFill>
              <a:effectLst/>
              <a:highlight>
                <a:srgbClr val="F3F3F3"/>
              </a:highlight>
            </a:endParaRPr>
          </a:p>
        </p:txBody>
      </p:sp>
      <p:sp>
        <p:nvSpPr>
          <p:cNvPr id="10" name="TextBox 9">
            <a:extLst>
              <a:ext uri="{FF2B5EF4-FFF2-40B4-BE49-F238E27FC236}">
                <a16:creationId xmlns:a16="http://schemas.microsoft.com/office/drawing/2014/main" id="{A9D81711-6803-5CCC-7585-33ED1E403D9A}"/>
              </a:ext>
            </a:extLst>
          </p:cNvPr>
          <p:cNvSpPr txBox="1"/>
          <p:nvPr/>
        </p:nvSpPr>
        <p:spPr>
          <a:xfrm>
            <a:off x="410324" y="3611187"/>
            <a:ext cx="7196342" cy="95410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Urban rainwater management </a:t>
            </a:r>
            <a:r>
              <a:rPr lang="en-GB" sz="1400" u="sng">
                <a:solidFill>
                  <a:srgbClr val="0563C1"/>
                </a:solidFill>
                <a:effectLst/>
                <a:latin typeface="Calibri" panose="020F0502020204030204" pitchFamily="34" charset="0"/>
                <a:ea typeface="ヒラギノ角ゴ Pro W3"/>
                <a:cs typeface="Times New Roman" panose="02020603050405020304" pitchFamily="18" charset="0"/>
                <a:hlinkClick r:id="rId3"/>
              </a:rPr>
              <a:t>in</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 Ober-Grafendorf</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rPr>
              <a:t>, Austria: </a:t>
            </a:r>
            <a:r>
              <a:rPr lang="en-GB" sz="1400">
                <a:latin typeface="Calibri" panose="020F0502020204030204" pitchFamily="34" charset="0"/>
                <a:ea typeface="ヒラギノ角ゴ Pro W3"/>
                <a:cs typeface="Arial" panose="020B0604020202020204" pitchFamily="34" charset="0"/>
              </a:rPr>
              <a:t>A</a:t>
            </a:r>
            <a:r>
              <a:rPr lang="en-GB" sz="1400">
                <a:effectLst/>
                <a:latin typeface="Calibri" panose="020F0502020204030204" pitchFamily="34" charset="0"/>
                <a:ea typeface="Calibri" panose="020F0502020204030204" pitchFamily="34" charset="0"/>
                <a:cs typeface="Arial" panose="020B0604020202020204" pitchFamily="34" charset="0"/>
              </a:rPr>
              <a:t>voiding  investment costs for additional sewage pipes and of regular operational costs for maintaining sewage and operating pumping facilities and </a:t>
            </a:r>
            <a:r>
              <a:rPr lang="en-GB" sz="1400">
                <a:latin typeface="Calibri" panose="020F0502020204030204" pitchFamily="34" charset="0"/>
                <a:ea typeface="Calibri" panose="020F0502020204030204" pitchFamily="34" charset="0"/>
                <a:cs typeface="Arial" panose="020B0604020202020204" pitchFamily="34" charset="0"/>
              </a:rPr>
              <a:t>winning </a:t>
            </a:r>
            <a:r>
              <a:rPr lang="en-GB" sz="1400">
                <a:effectLst/>
                <a:latin typeface="Calibri" panose="020F0502020204030204" pitchFamily="34" charset="0"/>
                <a:ea typeface="Calibri" panose="020F0502020204030204" pitchFamily="34" charset="0"/>
                <a:cs typeface="Arial" panose="020B0604020202020204" pitchFamily="34" charset="0"/>
              </a:rPr>
              <a:t> ‘Austrian Energy Globe’ and a ‘Climate Star’ in 2016 success factors for replication in othe</a:t>
            </a:r>
            <a:r>
              <a:rPr lang="en-GB" sz="1400">
                <a:latin typeface="Calibri" panose="020F0502020204030204" pitchFamily="34" charset="0"/>
                <a:ea typeface="Calibri" panose="020F0502020204030204" pitchFamily="34" charset="0"/>
                <a:cs typeface="Arial" panose="020B0604020202020204" pitchFamily="34" charset="0"/>
              </a:rPr>
              <a:t>r municipalities</a:t>
            </a:r>
            <a:r>
              <a:rPr lang="en-GB" sz="1400">
                <a:effectLst/>
                <a:latin typeface="Calibri" panose="020F0502020204030204" pitchFamily="34" charset="0"/>
                <a:ea typeface="Calibri" panose="020F0502020204030204" pitchFamily="34" charset="0"/>
                <a:cs typeface="Arial" panose="020B0604020202020204" pitchFamily="34" charset="0"/>
              </a:rPr>
              <a:t>. </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A8A2550-8CA7-AC0A-88D4-38A63B959243}"/>
              </a:ext>
            </a:extLst>
          </p:cNvPr>
          <p:cNvSpPr txBox="1"/>
          <p:nvPr/>
        </p:nvSpPr>
        <p:spPr>
          <a:xfrm>
            <a:off x="7737528" y="4288295"/>
            <a:ext cx="1987044" cy="276999"/>
          </a:xfrm>
          <a:prstGeom prst="rect">
            <a:avLst/>
          </a:prstGeom>
          <a:noFill/>
        </p:spPr>
        <p:txBody>
          <a:bodyPr wrap="square">
            <a:spAutoFit/>
          </a:bodyPr>
          <a:lstStyle/>
          <a:p>
            <a:r>
              <a:rPr lang="sv-SE" sz="1200">
                <a:solidFill>
                  <a:schemeClr val="bg1"/>
                </a:solidFill>
              </a:rPr>
              <a:t>© Miguel Vega</a:t>
            </a:r>
            <a:endParaRPr lang="en-DK" sz="1200">
              <a:solidFill>
                <a:schemeClr val="bg1"/>
              </a:solidFill>
            </a:endParaRPr>
          </a:p>
        </p:txBody>
      </p:sp>
      <p:sp>
        <p:nvSpPr>
          <p:cNvPr id="14" name="TextBox 13">
            <a:extLst>
              <a:ext uri="{FF2B5EF4-FFF2-40B4-BE49-F238E27FC236}">
                <a16:creationId xmlns:a16="http://schemas.microsoft.com/office/drawing/2014/main" id="{1439364C-3748-38C8-9A2B-AE188D7F48C0}"/>
              </a:ext>
            </a:extLst>
          </p:cNvPr>
          <p:cNvSpPr txBox="1"/>
          <p:nvPr/>
        </p:nvSpPr>
        <p:spPr>
          <a:xfrm>
            <a:off x="410324" y="5249659"/>
            <a:ext cx="7196342" cy="95410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Amphibious housing i</a:t>
            </a:r>
            <a:r>
              <a:rPr lang="en-GB" sz="1400" u="sng">
                <a:solidFill>
                  <a:srgbClr val="0563C1"/>
                </a:solidFill>
                <a:effectLst/>
                <a:latin typeface="Calibri" panose="020F0502020204030204" pitchFamily="34" charset="0"/>
                <a:ea typeface="ヒラギノ角ゴ Pro W3"/>
                <a:cs typeface="Times New Roman" panose="02020603050405020304" pitchFamily="18" charset="0"/>
                <a:hlinkClick r:id="rId4"/>
              </a:rPr>
              <a:t>n </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Maasbommel</a:t>
            </a:r>
            <a:r>
              <a:rPr lang="en-GB" sz="1400" u="sng">
                <a:solidFill>
                  <a:srgbClr val="0563C1"/>
                </a:solidFill>
                <a:effectLst/>
                <a:latin typeface="Calibri" panose="020F0502020204030204" pitchFamily="34" charset="0"/>
                <a:ea typeface="Calibri" panose="020F0502020204030204" pitchFamily="34" charset="0"/>
                <a:cs typeface="Arial" panose="020B0604020202020204" pitchFamily="34" charset="0"/>
              </a:rPr>
              <a:t>, Netherlands: </a:t>
            </a:r>
            <a:r>
              <a:rPr lang="en-GB" sz="1400">
                <a:effectLst/>
                <a:latin typeface="Calibri" panose="020F0502020204030204" pitchFamily="34" charset="0"/>
                <a:ea typeface="Calibri" panose="020F0502020204030204" pitchFamily="34" charset="0"/>
                <a:cs typeface="Arial" panose="020B0604020202020204" pitchFamily="34" charset="0"/>
              </a:rPr>
              <a:t>Floating houses to test building in flood-prone zones. Building permission hard to achieve due to regulations’ lack of familiarity with the concept and hesitance to build in areas considered hazardous. Higher construction costs and a limited pool of potential buyers hindered further replication of the solution.</a:t>
            </a: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03FB106-E104-19DF-5C6D-EFA383E42BE7}"/>
              </a:ext>
            </a:extLst>
          </p:cNvPr>
          <p:cNvSpPr txBox="1"/>
          <p:nvPr/>
        </p:nvSpPr>
        <p:spPr>
          <a:xfrm>
            <a:off x="8978721" y="6151174"/>
            <a:ext cx="2190570" cy="461665"/>
          </a:xfrm>
          <a:prstGeom prst="rect">
            <a:avLst/>
          </a:prstGeom>
          <a:noFill/>
        </p:spPr>
        <p:txBody>
          <a:bodyPr wrap="square">
            <a:spAutoFit/>
          </a:bodyPr>
          <a:lstStyle/>
          <a:p>
            <a:r>
              <a:rPr lang="sv-SE" sz="1200">
                <a:solidFill>
                  <a:schemeClr val="bg1"/>
                </a:solidFill>
              </a:rPr>
              <a:t>©Rijkswaterstaat/Jurriaan Brobbel</a:t>
            </a:r>
            <a:endParaRPr lang="en-DK" sz="1200">
              <a:solidFill>
                <a:schemeClr val="bg1"/>
              </a:solidFill>
            </a:endParaRPr>
          </a:p>
        </p:txBody>
      </p:sp>
      <p:pic>
        <p:nvPicPr>
          <p:cNvPr id="1026" name="Picture 2" descr="“Eco-Street” (DrainGarden®) in the municipality Ober-Grafendorf">
            <a:extLst>
              <a:ext uri="{FF2B5EF4-FFF2-40B4-BE49-F238E27FC236}">
                <a16:creationId xmlns:a16="http://schemas.microsoft.com/office/drawing/2014/main" id="{2056F1BD-B204-DE5A-8A12-05BC721D0F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411" r="-1496" b="34070"/>
          <a:stretch/>
        </p:blipFill>
        <p:spPr bwMode="auto">
          <a:xfrm>
            <a:off x="7883436" y="3048002"/>
            <a:ext cx="2190570" cy="15696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A53282-17DA-B27A-3644-3F6F95C3B2F1}"/>
              </a:ext>
            </a:extLst>
          </p:cNvPr>
          <p:cNvSpPr txBox="1"/>
          <p:nvPr/>
        </p:nvSpPr>
        <p:spPr>
          <a:xfrm>
            <a:off x="7883436" y="4284478"/>
            <a:ext cx="2190570" cy="369332"/>
          </a:xfrm>
          <a:prstGeom prst="rect">
            <a:avLst/>
          </a:prstGeom>
          <a:noFill/>
        </p:spPr>
        <p:txBody>
          <a:bodyPr wrap="square">
            <a:spAutoFit/>
          </a:bodyPr>
          <a:lstStyle/>
          <a:p>
            <a:r>
              <a:rPr lang="sv-SE" sz="900">
                <a:solidFill>
                  <a:schemeClr val="bg1"/>
                </a:solidFill>
              </a:rPr>
              <a:t>©Gerhard Gruber and Foto Durl/Municipality Ober-Grafendorf</a:t>
            </a:r>
            <a:endParaRPr lang="en-DK" sz="900">
              <a:solidFill>
                <a:schemeClr val="bg1"/>
              </a:solidFill>
            </a:endParaRPr>
          </a:p>
        </p:txBody>
      </p:sp>
      <p:pic>
        <p:nvPicPr>
          <p:cNvPr id="1028" name="Picture 4" descr="Flooding">
            <a:extLst>
              <a:ext uri="{FF2B5EF4-FFF2-40B4-BE49-F238E27FC236}">
                <a16:creationId xmlns:a16="http://schemas.microsoft.com/office/drawing/2014/main" id="{D79705CD-8285-292B-4658-DEEA929E2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358" y="4821594"/>
            <a:ext cx="2190569" cy="14539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B3D704-F35E-A82D-C52B-68F73DFD044A}"/>
              </a:ext>
            </a:extLst>
          </p:cNvPr>
          <p:cNvSpPr txBox="1"/>
          <p:nvPr/>
        </p:nvSpPr>
        <p:spPr>
          <a:xfrm>
            <a:off x="7898225" y="5983390"/>
            <a:ext cx="2190570" cy="230832"/>
          </a:xfrm>
          <a:prstGeom prst="rect">
            <a:avLst/>
          </a:prstGeom>
          <a:noFill/>
        </p:spPr>
        <p:txBody>
          <a:bodyPr wrap="square">
            <a:spAutoFit/>
          </a:bodyPr>
          <a:lstStyle/>
          <a:p>
            <a:r>
              <a:rPr lang="sv-SE" sz="900">
                <a:solidFill>
                  <a:schemeClr val="bg1"/>
                </a:solidFill>
              </a:rPr>
              <a:t>©Factor Architecten b.v.</a:t>
            </a:r>
            <a:endParaRPr lang="en-DK" sz="900">
              <a:solidFill>
                <a:schemeClr val="bg1"/>
              </a:solidFill>
            </a:endParaRPr>
          </a:p>
        </p:txBody>
      </p:sp>
    </p:spTree>
    <p:extLst>
      <p:ext uri="{BB962C8B-B14F-4D97-AF65-F5344CB8AC3E}">
        <p14:creationId xmlns:p14="http://schemas.microsoft.com/office/powerpoint/2010/main" val="373452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pic>
        <p:nvPicPr>
          <p:cNvPr id="4" name="Picture 3">
            <a:extLst>
              <a:ext uri="{FF2B5EF4-FFF2-40B4-BE49-F238E27FC236}">
                <a16:creationId xmlns:a16="http://schemas.microsoft.com/office/drawing/2014/main" id="{CC14DFD0-1B2B-EA8F-5FC0-4E93A215B652}"/>
              </a:ext>
            </a:extLst>
          </p:cNvPr>
          <p:cNvPicPr>
            <a:picLocks noChangeAspect="1"/>
          </p:cNvPicPr>
          <p:nvPr/>
        </p:nvPicPr>
        <p:blipFill rotWithShape="1">
          <a:blip r:embed="rId3"/>
          <a:srcRect l="23391" t="9768" r="26040" b="4422"/>
          <a:stretch/>
        </p:blipFill>
        <p:spPr>
          <a:xfrm>
            <a:off x="5812325" y="1090470"/>
            <a:ext cx="5260063" cy="502061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1506551-93F9-1F69-B90B-9C6604F9BAF2}"/>
              </a:ext>
            </a:extLst>
          </p:cNvPr>
          <p:cNvSpPr txBox="1"/>
          <p:nvPr/>
        </p:nvSpPr>
        <p:spPr>
          <a:xfrm>
            <a:off x="406948" y="3054294"/>
            <a:ext cx="4812752" cy="1569660"/>
          </a:xfrm>
          <a:prstGeom prst="rect">
            <a:avLst/>
          </a:prstGeom>
          <a:noFill/>
        </p:spPr>
        <p:txBody>
          <a:bodyPr wrap="square" rtlCol="0">
            <a:spAutoFit/>
          </a:bodyPr>
          <a:lstStyle/>
          <a:p>
            <a:r>
              <a:rPr lang="en-US" sz="1600">
                <a:solidFill>
                  <a:srgbClr val="002060"/>
                </a:solidFill>
              </a:rPr>
              <a:t>Search for Climate-ADAPT case studies by</a:t>
            </a:r>
          </a:p>
          <a:p>
            <a:pPr marL="285750" indent="-285750">
              <a:buFont typeface="Arial" panose="020B0604020202020204" pitchFamily="34" charset="0"/>
              <a:buChar char="•"/>
            </a:pPr>
            <a:r>
              <a:rPr lang="en-US" sz="1600">
                <a:solidFill>
                  <a:srgbClr val="002060"/>
                </a:solidFill>
              </a:rPr>
              <a:t>geographic location, </a:t>
            </a:r>
          </a:p>
          <a:p>
            <a:pPr marL="285750" indent="-285750">
              <a:buFont typeface="Arial" panose="020B0604020202020204" pitchFamily="34" charset="0"/>
              <a:buChar char="•"/>
            </a:pPr>
            <a:r>
              <a:rPr lang="en-US" sz="1600">
                <a:solidFill>
                  <a:srgbClr val="002060"/>
                </a:solidFill>
              </a:rPr>
              <a:t>impacts addressed, </a:t>
            </a:r>
          </a:p>
          <a:p>
            <a:pPr marL="285750" indent="-285750">
              <a:buFont typeface="Arial" panose="020B0604020202020204" pitchFamily="34" charset="0"/>
              <a:buChar char="•"/>
            </a:pPr>
            <a:r>
              <a:rPr lang="en-US" sz="1600">
                <a:solidFill>
                  <a:srgbClr val="002060"/>
                </a:solidFill>
              </a:rPr>
              <a:t>policy sectors </a:t>
            </a:r>
          </a:p>
          <a:p>
            <a:pPr marL="285750" indent="-285750">
              <a:buFont typeface="Arial" panose="020B0604020202020204" pitchFamily="34" charset="0"/>
              <a:buChar char="•"/>
            </a:pPr>
            <a:r>
              <a:rPr lang="en-US" sz="1600">
                <a:solidFill>
                  <a:srgbClr val="002060"/>
                </a:solidFill>
              </a:rPr>
              <a:t>measures applied</a:t>
            </a:r>
          </a:p>
          <a:p>
            <a:pPr marL="285750" indent="-285750">
              <a:buFont typeface="Arial" panose="020B0604020202020204" pitchFamily="34" charset="0"/>
              <a:buChar char="•"/>
            </a:pPr>
            <a:endParaRPr lang="en-US" sz="1600">
              <a:solidFill>
                <a:srgbClr val="002060"/>
              </a:solidFill>
            </a:endParaRPr>
          </a:p>
        </p:txBody>
      </p:sp>
      <p:sp>
        <p:nvSpPr>
          <p:cNvPr id="6" name="Rectangle 5">
            <a:extLst>
              <a:ext uri="{FF2B5EF4-FFF2-40B4-BE49-F238E27FC236}">
                <a16:creationId xmlns:a16="http://schemas.microsoft.com/office/drawing/2014/main" id="{75058A25-3F2A-DC15-05DF-6D797FD9C228}"/>
              </a:ext>
            </a:extLst>
          </p:cNvPr>
          <p:cNvSpPr/>
          <p:nvPr/>
        </p:nvSpPr>
        <p:spPr>
          <a:xfrm>
            <a:off x="9569513" y="2109457"/>
            <a:ext cx="1376127" cy="256213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extBox 1">
            <a:extLst>
              <a:ext uri="{FF2B5EF4-FFF2-40B4-BE49-F238E27FC236}">
                <a16:creationId xmlns:a16="http://schemas.microsoft.com/office/drawing/2014/main" id="{D0169863-A0BF-7810-B69C-FDBE559615BB}"/>
              </a:ext>
            </a:extLst>
          </p:cNvPr>
          <p:cNvSpPr txBox="1"/>
          <p:nvPr/>
        </p:nvSpPr>
        <p:spPr>
          <a:xfrm>
            <a:off x="5812325" y="6032500"/>
            <a:ext cx="3854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Calibri" panose="020F0502020204030204"/>
                <a:ea typeface="+mn-ea"/>
                <a:cs typeface="+mn-cs"/>
                <a:hlinkClick r:id="rId4"/>
              </a:rPr>
              <a:t>Climate-ADAPT case study explorer</a:t>
            </a:r>
            <a:endParaRPr kumimoji="0" lang="en-US" sz="16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F133519-D8E7-CB67-65A7-99106EE6118E}"/>
              </a:ext>
            </a:extLst>
          </p:cNvPr>
          <p:cNvSpPr txBox="1"/>
          <p:nvPr/>
        </p:nvSpPr>
        <p:spPr>
          <a:xfrm>
            <a:off x="520745" y="4764905"/>
            <a:ext cx="1451229" cy="461665"/>
          </a:xfrm>
          <a:prstGeom prst="rect">
            <a:avLst/>
          </a:prstGeom>
          <a:no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 </a:t>
            </a:r>
          </a:p>
        </p:txBody>
      </p:sp>
      <p:sp>
        <p:nvSpPr>
          <p:cNvPr id="9" name="TextBox 8">
            <a:extLst>
              <a:ext uri="{FF2B5EF4-FFF2-40B4-BE49-F238E27FC236}">
                <a16:creationId xmlns:a16="http://schemas.microsoft.com/office/drawing/2014/main" id="{BC07A549-D229-47C6-5FAD-54619C9BE45C}"/>
              </a:ext>
            </a:extLst>
          </p:cNvPr>
          <p:cNvSpPr txBox="1"/>
          <p:nvPr/>
        </p:nvSpPr>
        <p:spPr>
          <a:xfrm>
            <a:off x="479032" y="5367521"/>
            <a:ext cx="4460617" cy="584775"/>
          </a:xfrm>
          <a:prstGeom prst="rect">
            <a:avLst/>
          </a:prstGeom>
          <a:noFill/>
        </p:spPr>
        <p:txBody>
          <a:bodyPr wrap="square">
            <a:spAutoFit/>
          </a:bodyPr>
          <a:lstStyle/>
          <a:p>
            <a:r>
              <a:rPr lang="en-US" sz="1600">
                <a:solidFill>
                  <a:srgbClr val="002060"/>
                </a:solidFill>
              </a:rPr>
              <a:t>Search for 6 learning aspects with new filter </a:t>
            </a:r>
          </a:p>
          <a:p>
            <a:r>
              <a:rPr lang="en-US" sz="1600">
                <a:solidFill>
                  <a:srgbClr val="002060"/>
                </a:solidFill>
              </a:rPr>
              <a:t>‘Adaptation elements’</a:t>
            </a:r>
            <a:endParaRPr lang="en-DK" sz="1600">
              <a:solidFill>
                <a:srgbClr val="002060"/>
              </a:solidFill>
            </a:endParaRPr>
          </a:p>
        </p:txBody>
      </p:sp>
      <p:pic>
        <p:nvPicPr>
          <p:cNvPr id="13" name="Picture 12">
            <a:extLst>
              <a:ext uri="{FF2B5EF4-FFF2-40B4-BE49-F238E27FC236}">
                <a16:creationId xmlns:a16="http://schemas.microsoft.com/office/drawing/2014/main" id="{E7CB701C-1643-8E9D-767A-ECE4281606B6}"/>
              </a:ext>
            </a:extLst>
          </p:cNvPr>
          <p:cNvPicPr>
            <a:picLocks noChangeAspect="1"/>
          </p:cNvPicPr>
          <p:nvPr/>
        </p:nvPicPr>
        <p:blipFill rotWithShape="1">
          <a:blip r:embed="rId5"/>
          <a:srcRect l="23542" t="22875" r="30469" b="49130"/>
          <a:stretch/>
        </p:blipFill>
        <p:spPr>
          <a:xfrm>
            <a:off x="301121" y="1551694"/>
            <a:ext cx="5384456" cy="1372030"/>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5FB26C2A-AC71-B2CB-1529-572B271FB923}"/>
              </a:ext>
            </a:extLst>
          </p:cNvPr>
          <p:cNvSpPr/>
          <p:nvPr/>
        </p:nvSpPr>
        <p:spPr>
          <a:xfrm>
            <a:off x="567343" y="2505989"/>
            <a:ext cx="2169507" cy="35304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Box 13">
            <a:extLst>
              <a:ext uri="{FF2B5EF4-FFF2-40B4-BE49-F238E27FC236}">
                <a16:creationId xmlns:a16="http://schemas.microsoft.com/office/drawing/2014/main" id="{6BF6C09D-1753-5137-89FB-C67D924A205C}"/>
              </a:ext>
            </a:extLst>
          </p:cNvPr>
          <p:cNvSpPr txBox="1"/>
          <p:nvPr/>
        </p:nvSpPr>
        <p:spPr>
          <a:xfrm>
            <a:off x="520745" y="1090470"/>
            <a:ext cx="3746455" cy="369332"/>
          </a:xfrm>
          <a:prstGeom prst="rect">
            <a:avLst/>
          </a:prstGeom>
          <a:noFill/>
        </p:spPr>
        <p:txBody>
          <a:bodyPr wrap="square" rtlCol="0">
            <a:spAutoFit/>
          </a:bodyPr>
          <a:lstStyle/>
          <a:p>
            <a:r>
              <a:rPr lang="de-DE" b="1">
                <a:solidFill>
                  <a:srgbClr val="002060"/>
                </a:solidFill>
              </a:rPr>
              <a:t>New knowledge  </a:t>
            </a:r>
            <a:r>
              <a:rPr lang="de-DE" b="1" err="1">
                <a:solidFill>
                  <a:srgbClr val="002060"/>
                </a:solidFill>
              </a:rPr>
              <a:t>searchable</a:t>
            </a:r>
            <a:endParaRPr lang="en-DK" b="1">
              <a:solidFill>
                <a:srgbClr val="002060"/>
              </a:solidFill>
            </a:endParaRPr>
          </a:p>
        </p:txBody>
      </p:sp>
    </p:spTree>
    <p:extLst>
      <p:ext uri="{BB962C8B-B14F-4D97-AF65-F5344CB8AC3E}">
        <p14:creationId xmlns:p14="http://schemas.microsoft.com/office/powerpoint/2010/main" val="1456154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34544FA-B240-BC0D-0F88-04D05ECF38FF}"/>
              </a:ext>
            </a:extLst>
          </p:cNvPr>
          <p:cNvSpPr txBox="1"/>
          <p:nvPr/>
        </p:nvSpPr>
        <p:spPr>
          <a:xfrm>
            <a:off x="205818" y="891803"/>
            <a:ext cx="5357829" cy="2369880"/>
          </a:xfrm>
          <a:prstGeom prst="rect">
            <a:avLst/>
          </a:prstGeom>
          <a:noFill/>
        </p:spPr>
        <p:txBody>
          <a:bodyPr wrap="square" lIns="91440" tIns="45720" rIns="91440" bIns="45720" rtlCol="0" anchor="t">
            <a:spAutoFit/>
          </a:bodyPr>
          <a:lstStyle/>
          <a:p>
            <a:r>
              <a:rPr lang="en-GB" sz="2000" b="1">
                <a:solidFill>
                  <a:srgbClr val="002060"/>
                </a:solidFill>
              </a:rPr>
              <a:t>2024 Climate-ADAPT activities</a:t>
            </a:r>
          </a:p>
          <a:p>
            <a:endParaRPr lang="en-GB" sz="1600" b="1">
              <a:solidFill>
                <a:srgbClr val="002060"/>
              </a:solidFill>
            </a:endParaRPr>
          </a:p>
          <a:p>
            <a:pPr marL="457200" indent="-457200">
              <a:buAutoNum type="arabicPeriod"/>
            </a:pPr>
            <a:r>
              <a:rPr lang="en-GB" sz="1600" b="1">
                <a:solidFill>
                  <a:srgbClr val="002060"/>
                </a:solidFill>
              </a:rPr>
              <a:t>Forestry as highly vulnerable sector </a:t>
            </a:r>
            <a:endParaRPr lang="it-IT" sz="1600" b="1">
              <a:solidFill>
                <a:srgbClr val="002060"/>
              </a:solidFill>
              <a:cs typeface="Calibri" panose="020F0502020204030204"/>
            </a:endParaRPr>
          </a:p>
          <a:p>
            <a:pPr marL="457200" lvl="2"/>
            <a:r>
              <a:rPr lang="en-GB" sz="1600">
                <a:solidFill>
                  <a:srgbClr val="002060"/>
                </a:solidFill>
                <a:cs typeface="Calibri" panose="020F0502020204030204"/>
              </a:rPr>
              <a:t>C</a:t>
            </a:r>
            <a:r>
              <a:rPr lang="en-GB" sz="1600">
                <a:solidFill>
                  <a:srgbClr val="002060"/>
                </a:solidFill>
                <a:latin typeface="Calibri"/>
                <a:cs typeface="Calibri"/>
              </a:rPr>
              <a:t>oming soon: 6 new case studies</a:t>
            </a:r>
          </a:p>
          <a:p>
            <a:pPr marL="342900" lvl="1" indent="-342900">
              <a:buAutoNum type="arabicPeriod"/>
            </a:pPr>
            <a:endParaRPr lang="en-GB" sz="1600">
              <a:solidFill>
                <a:srgbClr val="002060"/>
              </a:solidFill>
              <a:latin typeface="Calibri" panose="020F0502020204030204" pitchFamily="34" charset="0"/>
              <a:cs typeface="Calibri" panose="020F0502020204030204" pitchFamily="34" charset="0"/>
            </a:endParaRPr>
          </a:p>
          <a:p>
            <a:pPr marL="457200" indent="-457200">
              <a:buAutoNum type="arabicPeriod"/>
            </a:pPr>
            <a:r>
              <a:rPr lang="en-GB" sz="1600" b="1">
                <a:solidFill>
                  <a:srgbClr val="002060"/>
                </a:solidFill>
              </a:rPr>
              <a:t>Closing gaps for new and less/not covered policy sectors</a:t>
            </a:r>
            <a:endParaRPr lang="en-GB" sz="1600" b="1">
              <a:solidFill>
                <a:srgbClr val="002060"/>
              </a:solidFill>
              <a:cs typeface="Calibri" panose="020F0502020204030204"/>
            </a:endParaRPr>
          </a:p>
          <a:p>
            <a:pPr marL="457200" lvl="2"/>
            <a:r>
              <a:rPr lang="en-GB" sz="1600">
                <a:solidFill>
                  <a:srgbClr val="002060"/>
                </a:solidFill>
                <a:latin typeface="Calibri"/>
                <a:cs typeface="Calibri"/>
              </a:rPr>
              <a:t>Exploring potential new case studies and adaptation options</a:t>
            </a:r>
            <a:endParaRPr lang="en-GB" sz="1600">
              <a:solidFill>
                <a:srgbClr val="002060"/>
              </a:solidFill>
              <a:latin typeface="Calibri" panose="020F0502020204030204" pitchFamily="34" charset="0"/>
              <a:cs typeface="Calibri" panose="020F0502020204030204" pitchFamily="34" charset="0"/>
            </a:endParaRPr>
          </a:p>
        </p:txBody>
      </p:sp>
      <p:pic>
        <p:nvPicPr>
          <p:cNvPr id="3" name="Elemento grafico 2" descr="Immagine che contiene schermata, Rettangolo, quadrato, design&#10;&#10;Descrizione generata automaticamente">
            <a:extLst>
              <a:ext uri="{FF2B5EF4-FFF2-40B4-BE49-F238E27FC236}">
                <a16:creationId xmlns:a16="http://schemas.microsoft.com/office/drawing/2014/main" id="{EADCAB66-A75D-C1C2-A5C3-F42D38C504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555" y="3449488"/>
            <a:ext cx="759267" cy="760654"/>
          </a:xfrm>
          <a:prstGeom prst="rect">
            <a:avLst/>
          </a:prstGeom>
        </p:spPr>
      </p:pic>
      <p:pic>
        <p:nvPicPr>
          <p:cNvPr id="4" name="Elemento grafico 3" descr="Immagine che contiene Elementi grafici, linea, Blu elettrico, triangolo&#10;&#10;Descrizione generata automaticamente">
            <a:extLst>
              <a:ext uri="{FF2B5EF4-FFF2-40B4-BE49-F238E27FC236}">
                <a16:creationId xmlns:a16="http://schemas.microsoft.com/office/drawing/2014/main" id="{0183D1C1-DB1A-AAC0-5014-D7D7EF2C72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9311" y="3536053"/>
            <a:ext cx="776616" cy="804617"/>
          </a:xfrm>
          <a:prstGeom prst="rect">
            <a:avLst/>
          </a:prstGeom>
        </p:spPr>
      </p:pic>
      <p:pic>
        <p:nvPicPr>
          <p:cNvPr id="6" name="Elemento grafico 5" descr="Immagine che contiene sfera, cerchio, palla, Simmetria&#10;&#10;Descrizione generata automaticamente">
            <a:extLst>
              <a:ext uri="{FF2B5EF4-FFF2-40B4-BE49-F238E27FC236}">
                <a16:creationId xmlns:a16="http://schemas.microsoft.com/office/drawing/2014/main" id="{A84C0214-A475-A2A3-8AF4-88012E6810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0788" y="3485707"/>
            <a:ext cx="776616" cy="786895"/>
          </a:xfrm>
          <a:prstGeom prst="rect">
            <a:avLst/>
          </a:prstGeom>
        </p:spPr>
      </p:pic>
      <p:pic>
        <p:nvPicPr>
          <p:cNvPr id="8" name="Elemento grafico 7" descr="Immagine che contiene simbolo, Elementi grafici, logo, grafica&#10;&#10;Descrizione generata automaticamente">
            <a:extLst>
              <a:ext uri="{FF2B5EF4-FFF2-40B4-BE49-F238E27FC236}">
                <a16:creationId xmlns:a16="http://schemas.microsoft.com/office/drawing/2014/main" id="{1C1A74E0-DF19-973C-6119-1E538A0372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170" y="3376405"/>
            <a:ext cx="822710" cy="824212"/>
          </a:xfrm>
          <a:prstGeom prst="rect">
            <a:avLst/>
          </a:prstGeom>
        </p:spPr>
      </p:pic>
      <p:sp>
        <p:nvSpPr>
          <p:cNvPr id="11" name="Rettangolo 10">
            <a:extLst>
              <a:ext uri="{FF2B5EF4-FFF2-40B4-BE49-F238E27FC236}">
                <a16:creationId xmlns:a16="http://schemas.microsoft.com/office/drawing/2014/main" id="{FB152D0A-AF7C-2D9D-7B74-1CEDB2E8FE5A}"/>
              </a:ext>
            </a:extLst>
          </p:cNvPr>
          <p:cNvSpPr/>
          <p:nvPr/>
        </p:nvSpPr>
        <p:spPr>
          <a:xfrm>
            <a:off x="3427404" y="3471207"/>
            <a:ext cx="760835" cy="738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14" name="Rettangolo 13">
            <a:extLst>
              <a:ext uri="{FF2B5EF4-FFF2-40B4-BE49-F238E27FC236}">
                <a16:creationId xmlns:a16="http://schemas.microsoft.com/office/drawing/2014/main" id="{13BBB5E8-20C0-0BB8-F92B-3732EFB4299A}"/>
              </a:ext>
            </a:extLst>
          </p:cNvPr>
          <p:cNvSpPr/>
          <p:nvPr/>
        </p:nvSpPr>
        <p:spPr>
          <a:xfrm>
            <a:off x="4317201" y="3458599"/>
            <a:ext cx="869689" cy="7787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pic>
        <p:nvPicPr>
          <p:cNvPr id="15" name="Immagine 14" descr="Immagine che contiene aria aperta, pianta, conifera, albero&#10;&#10;Descrizione generata automaticamente">
            <a:extLst>
              <a:ext uri="{FF2B5EF4-FFF2-40B4-BE49-F238E27FC236}">
                <a16:creationId xmlns:a16="http://schemas.microsoft.com/office/drawing/2014/main" id="{885C154E-31E9-B3C5-0295-41EE795E425C}"/>
              </a:ext>
            </a:extLst>
          </p:cNvPr>
          <p:cNvPicPr>
            <a:picLocks noChangeAspect="1"/>
          </p:cNvPicPr>
          <p:nvPr/>
        </p:nvPicPr>
        <p:blipFill>
          <a:blip r:embed="rId11"/>
          <a:stretch>
            <a:fillRect/>
          </a:stretch>
        </p:blipFill>
        <p:spPr>
          <a:xfrm>
            <a:off x="5720220" y="803753"/>
            <a:ext cx="2743201" cy="2025043"/>
          </a:xfrm>
          <a:prstGeom prst="rect">
            <a:avLst/>
          </a:prstGeom>
        </p:spPr>
      </p:pic>
      <p:sp>
        <p:nvSpPr>
          <p:cNvPr id="16" name="CasellaDiTesto 15">
            <a:extLst>
              <a:ext uri="{FF2B5EF4-FFF2-40B4-BE49-F238E27FC236}">
                <a16:creationId xmlns:a16="http://schemas.microsoft.com/office/drawing/2014/main" id="{28590D5C-9FDF-B6F0-F18D-5E0F31D5AB24}"/>
              </a:ext>
            </a:extLst>
          </p:cNvPr>
          <p:cNvSpPr txBox="1"/>
          <p:nvPr/>
        </p:nvSpPr>
        <p:spPr>
          <a:xfrm>
            <a:off x="5716044" y="2417523"/>
            <a:ext cx="28997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highlight>
                  <a:srgbClr val="000080"/>
                </a:highlight>
                <a:latin typeface="Arial"/>
              </a:rPr>
              <a:t>Laguna Negra - Soria forest, Spain ©Jenny Lazebnik</a:t>
            </a:r>
            <a:endParaRPr lang="en-GB" sz="1200">
              <a:solidFill>
                <a:srgbClr val="FFFFFF"/>
              </a:solidFill>
              <a:highlight>
                <a:srgbClr val="000080"/>
              </a:highlight>
              <a:latin typeface="Arial"/>
              <a:cs typeface="Arial"/>
            </a:endParaRPr>
          </a:p>
        </p:txBody>
      </p:sp>
      <p:pic>
        <p:nvPicPr>
          <p:cNvPr id="17" name="Immagine 16" descr="Immagine che contiene mappa, testo, atlante&#10;&#10;Descrizione generata automaticamente">
            <a:extLst>
              <a:ext uri="{FF2B5EF4-FFF2-40B4-BE49-F238E27FC236}">
                <a16:creationId xmlns:a16="http://schemas.microsoft.com/office/drawing/2014/main" id="{90692AB7-E9C8-95FD-8C03-FC1DFB36ACB9}"/>
              </a:ext>
            </a:extLst>
          </p:cNvPr>
          <p:cNvPicPr>
            <a:picLocks noChangeAspect="1"/>
          </p:cNvPicPr>
          <p:nvPr/>
        </p:nvPicPr>
        <p:blipFill rotWithShape="1">
          <a:blip r:embed="rId12"/>
          <a:srcRect l="-156" t="6705" r="17582" b="35129"/>
          <a:stretch/>
        </p:blipFill>
        <p:spPr>
          <a:xfrm>
            <a:off x="5873280" y="4787680"/>
            <a:ext cx="2495838" cy="2071478"/>
          </a:xfrm>
          <a:prstGeom prst="rect">
            <a:avLst/>
          </a:prstGeom>
        </p:spPr>
      </p:pic>
      <p:sp>
        <p:nvSpPr>
          <p:cNvPr id="18" name="CasellaDiTesto 17">
            <a:extLst>
              <a:ext uri="{FF2B5EF4-FFF2-40B4-BE49-F238E27FC236}">
                <a16:creationId xmlns:a16="http://schemas.microsoft.com/office/drawing/2014/main" id="{6B58C0AC-4B02-0028-4378-0A9BE8E12893}"/>
              </a:ext>
            </a:extLst>
          </p:cNvPr>
          <p:cNvSpPr txBox="1"/>
          <p:nvPr/>
        </p:nvSpPr>
        <p:spPr>
          <a:xfrm>
            <a:off x="5873282" y="6160584"/>
            <a:ext cx="22630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highlight>
                  <a:srgbClr val="000080"/>
                </a:highlight>
                <a:latin typeface="Arial"/>
              </a:rPr>
              <a:t>Portugal, fire risk map © OECD (2023), adapted from (ICNF, 2022).</a:t>
            </a:r>
            <a:endParaRPr lang="en-GB" sz="1200">
              <a:solidFill>
                <a:srgbClr val="FFFFFF"/>
              </a:solidFill>
              <a:highlight>
                <a:srgbClr val="000080"/>
              </a:highlight>
              <a:latin typeface="Arial"/>
              <a:cs typeface="Arial"/>
            </a:endParaRPr>
          </a:p>
        </p:txBody>
      </p:sp>
      <p:pic>
        <p:nvPicPr>
          <p:cNvPr id="19" name="Immagine 18" descr="Immagine che contiene aria aperta, nuvola, erba, paesaggio&#10;&#10;Descrizione generata automaticamente">
            <a:extLst>
              <a:ext uri="{FF2B5EF4-FFF2-40B4-BE49-F238E27FC236}">
                <a16:creationId xmlns:a16="http://schemas.microsoft.com/office/drawing/2014/main" id="{80B29C7C-E729-879C-645E-5ACBC59635CE}"/>
              </a:ext>
            </a:extLst>
          </p:cNvPr>
          <p:cNvPicPr>
            <a:picLocks noChangeAspect="1"/>
          </p:cNvPicPr>
          <p:nvPr/>
        </p:nvPicPr>
        <p:blipFill rotWithShape="1">
          <a:blip r:embed="rId13"/>
          <a:srcRect r="39096" b="-472"/>
          <a:stretch/>
        </p:blipFill>
        <p:spPr>
          <a:xfrm>
            <a:off x="8608542" y="4868375"/>
            <a:ext cx="2857879" cy="1996670"/>
          </a:xfrm>
          <a:prstGeom prst="rect">
            <a:avLst/>
          </a:prstGeom>
        </p:spPr>
      </p:pic>
      <p:sp>
        <p:nvSpPr>
          <p:cNvPr id="20" name="CasellaDiTesto 19">
            <a:extLst>
              <a:ext uri="{FF2B5EF4-FFF2-40B4-BE49-F238E27FC236}">
                <a16:creationId xmlns:a16="http://schemas.microsoft.com/office/drawing/2014/main" id="{73AC53AE-C365-7BB9-5D14-F5A5697CE3D5}"/>
              </a:ext>
            </a:extLst>
          </p:cNvPr>
          <p:cNvSpPr txBox="1"/>
          <p:nvPr/>
        </p:nvSpPr>
        <p:spPr>
          <a:xfrm>
            <a:off x="8760731" y="6353608"/>
            <a:ext cx="27536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highlight>
                  <a:srgbClr val="000080"/>
                </a:highlight>
                <a:latin typeface="Arial"/>
              </a:rPr>
              <a:t>Damaged spruce forest, NRW, Germany © Marcus Lindner</a:t>
            </a:r>
            <a:endParaRPr lang="en-GB" sz="1200">
              <a:solidFill>
                <a:srgbClr val="FFFFFF"/>
              </a:solidFill>
              <a:highlight>
                <a:srgbClr val="000080"/>
              </a:highlight>
              <a:latin typeface="Arial"/>
              <a:cs typeface="Arial"/>
            </a:endParaRPr>
          </a:p>
        </p:txBody>
      </p:sp>
      <p:pic>
        <p:nvPicPr>
          <p:cNvPr id="21" name="Immagine 20" descr="Immagine che contiene aria aperta, terreno, albero, bestiame&#10;&#10;Descrizione generata automaticamente">
            <a:extLst>
              <a:ext uri="{FF2B5EF4-FFF2-40B4-BE49-F238E27FC236}">
                <a16:creationId xmlns:a16="http://schemas.microsoft.com/office/drawing/2014/main" id="{55D2F445-0DC0-47C4-48B0-F4E2AEB76D74}"/>
              </a:ext>
            </a:extLst>
          </p:cNvPr>
          <p:cNvPicPr>
            <a:picLocks noChangeAspect="1"/>
          </p:cNvPicPr>
          <p:nvPr/>
        </p:nvPicPr>
        <p:blipFill>
          <a:blip r:embed="rId14"/>
          <a:stretch>
            <a:fillRect/>
          </a:stretch>
        </p:blipFill>
        <p:spPr>
          <a:xfrm>
            <a:off x="5691736" y="2915990"/>
            <a:ext cx="2745159" cy="1871859"/>
          </a:xfrm>
          <a:prstGeom prst="rect">
            <a:avLst/>
          </a:prstGeom>
        </p:spPr>
      </p:pic>
      <p:sp>
        <p:nvSpPr>
          <p:cNvPr id="22" name="CasellaDiTesto 21">
            <a:extLst>
              <a:ext uri="{FF2B5EF4-FFF2-40B4-BE49-F238E27FC236}">
                <a16:creationId xmlns:a16="http://schemas.microsoft.com/office/drawing/2014/main" id="{8D274A1B-2B97-E882-C551-F1D9DCA499F9}"/>
              </a:ext>
            </a:extLst>
          </p:cNvPr>
          <p:cNvSpPr txBox="1"/>
          <p:nvPr/>
        </p:nvSpPr>
        <p:spPr>
          <a:xfrm>
            <a:off x="5688539" y="4327905"/>
            <a:ext cx="27536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highlight>
                  <a:srgbClr val="000080"/>
                </a:highlight>
                <a:latin typeface="Arial"/>
              </a:rPr>
              <a:t>Drinking infrastructure for livestock, Portugal © </a:t>
            </a:r>
            <a:r>
              <a:rPr lang="en-GB" sz="1000">
                <a:solidFill>
                  <a:srgbClr val="FFFFFF"/>
                </a:solidFill>
                <a:highlight>
                  <a:srgbClr val="000080"/>
                </a:highlight>
                <a:latin typeface="Arial"/>
              </a:rPr>
              <a:t>CIM Viseu </a:t>
            </a:r>
            <a:r>
              <a:rPr lang="en-GB" sz="1000" err="1">
                <a:solidFill>
                  <a:srgbClr val="FFFFFF"/>
                </a:solidFill>
                <a:highlight>
                  <a:srgbClr val="000080"/>
                </a:highlight>
                <a:latin typeface="Arial"/>
              </a:rPr>
              <a:t>Dão</a:t>
            </a:r>
            <a:r>
              <a:rPr lang="en-GB" sz="1000">
                <a:solidFill>
                  <a:srgbClr val="FFFFFF"/>
                </a:solidFill>
                <a:highlight>
                  <a:srgbClr val="000080"/>
                </a:highlight>
                <a:latin typeface="Arial"/>
              </a:rPr>
              <a:t> </a:t>
            </a:r>
            <a:r>
              <a:rPr lang="en-GB" sz="1000" err="1">
                <a:solidFill>
                  <a:srgbClr val="FFFFFF"/>
                </a:solidFill>
                <a:highlight>
                  <a:srgbClr val="000080"/>
                </a:highlight>
                <a:latin typeface="Arial"/>
              </a:rPr>
              <a:t>Lafões</a:t>
            </a:r>
            <a:endParaRPr lang="en-GB" sz="1200" err="1">
              <a:solidFill>
                <a:srgbClr val="FFFFFF"/>
              </a:solidFill>
              <a:highlight>
                <a:srgbClr val="000080"/>
              </a:highlight>
              <a:latin typeface="Arial"/>
              <a:cs typeface="Arial"/>
            </a:endParaRPr>
          </a:p>
        </p:txBody>
      </p:sp>
      <p:pic>
        <p:nvPicPr>
          <p:cNvPr id="23" name="Immagine 22" descr="Immagine che contiene montagna, aria aperta, nuvola, cielo&#10;&#10;Descrizione generata automaticamente">
            <a:extLst>
              <a:ext uri="{FF2B5EF4-FFF2-40B4-BE49-F238E27FC236}">
                <a16:creationId xmlns:a16="http://schemas.microsoft.com/office/drawing/2014/main" id="{88E4C7B1-B23F-DEB6-0077-D15DF6867AA3}"/>
              </a:ext>
            </a:extLst>
          </p:cNvPr>
          <p:cNvPicPr>
            <a:picLocks noChangeAspect="1"/>
          </p:cNvPicPr>
          <p:nvPr/>
        </p:nvPicPr>
        <p:blipFill rotWithShape="1">
          <a:blip r:embed="rId15"/>
          <a:srcRect l="8596" t="6271" r="43430" b="-288"/>
          <a:stretch/>
        </p:blipFill>
        <p:spPr>
          <a:xfrm>
            <a:off x="8607469" y="840204"/>
            <a:ext cx="2855560" cy="2038092"/>
          </a:xfrm>
          <a:prstGeom prst="rect">
            <a:avLst/>
          </a:prstGeom>
        </p:spPr>
      </p:pic>
      <p:sp>
        <p:nvSpPr>
          <p:cNvPr id="25" name="CasellaDiTesto 24">
            <a:extLst>
              <a:ext uri="{FF2B5EF4-FFF2-40B4-BE49-F238E27FC236}">
                <a16:creationId xmlns:a16="http://schemas.microsoft.com/office/drawing/2014/main" id="{4E8AD534-B410-0CE4-B5B8-9248158642D9}"/>
              </a:ext>
            </a:extLst>
          </p:cNvPr>
          <p:cNvSpPr txBox="1"/>
          <p:nvPr/>
        </p:nvSpPr>
        <p:spPr>
          <a:xfrm>
            <a:off x="8576152" y="233915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err="1">
                <a:solidFill>
                  <a:srgbClr val="FFFFFF"/>
                </a:solidFill>
                <a:highlight>
                  <a:srgbClr val="000080"/>
                </a:highlight>
                <a:latin typeface="Arial"/>
              </a:rPr>
              <a:t>Occhito</a:t>
            </a:r>
            <a:r>
              <a:rPr lang="en-GB" sz="1200">
                <a:solidFill>
                  <a:srgbClr val="FFFFFF"/>
                </a:solidFill>
                <a:highlight>
                  <a:srgbClr val="000080"/>
                </a:highlight>
                <a:latin typeface="Arial"/>
              </a:rPr>
              <a:t> Lake, Puglia, Italy © </a:t>
            </a:r>
            <a:r>
              <a:rPr lang="en-GB" sz="1000">
                <a:solidFill>
                  <a:srgbClr val="FFFFFF"/>
                </a:solidFill>
                <a:highlight>
                  <a:srgbClr val="000080"/>
                </a:highlight>
                <a:latin typeface="Arial"/>
              </a:rPr>
              <a:t>G</a:t>
            </a:r>
            <a:r>
              <a:rPr lang="en-GB" sz="1200">
                <a:solidFill>
                  <a:srgbClr val="FFFFFF"/>
                </a:solidFill>
                <a:highlight>
                  <a:srgbClr val="000080"/>
                </a:highlight>
                <a:latin typeface="Arial"/>
              </a:rPr>
              <a:t>iovanni Santopuoli </a:t>
            </a:r>
            <a:endParaRPr lang="it-IT" sz="1200" err="1">
              <a:solidFill>
                <a:srgbClr val="FFFFFF"/>
              </a:solidFill>
              <a:highlight>
                <a:srgbClr val="000080"/>
              </a:highlight>
              <a:latin typeface="Arial"/>
            </a:endParaRPr>
          </a:p>
        </p:txBody>
      </p:sp>
      <p:pic>
        <p:nvPicPr>
          <p:cNvPr id="26" name="Immagine 25" descr="Water cannons in the urban-rural interface">
            <a:extLst>
              <a:ext uri="{FF2B5EF4-FFF2-40B4-BE49-F238E27FC236}">
                <a16:creationId xmlns:a16="http://schemas.microsoft.com/office/drawing/2014/main" id="{768FC83C-9A54-B005-559D-6E0C1883FE5F}"/>
              </a:ext>
            </a:extLst>
          </p:cNvPr>
          <p:cNvPicPr>
            <a:picLocks noChangeAspect="1"/>
          </p:cNvPicPr>
          <p:nvPr/>
        </p:nvPicPr>
        <p:blipFill rotWithShape="1">
          <a:blip r:embed="rId16"/>
          <a:srcRect l="1141" t="17197" r="380" b="505"/>
          <a:stretch/>
        </p:blipFill>
        <p:spPr>
          <a:xfrm>
            <a:off x="8607469" y="2924562"/>
            <a:ext cx="2889370" cy="1881092"/>
          </a:xfrm>
          <a:prstGeom prst="rect">
            <a:avLst/>
          </a:prstGeom>
        </p:spPr>
      </p:pic>
      <p:sp>
        <p:nvSpPr>
          <p:cNvPr id="27" name="CasellaDiTesto 26">
            <a:extLst>
              <a:ext uri="{FF2B5EF4-FFF2-40B4-BE49-F238E27FC236}">
                <a16:creationId xmlns:a16="http://schemas.microsoft.com/office/drawing/2014/main" id="{D0ADCD04-FAA7-360F-B7DE-DFEECD87F20A}"/>
              </a:ext>
            </a:extLst>
          </p:cNvPr>
          <p:cNvSpPr txBox="1"/>
          <p:nvPr/>
        </p:nvSpPr>
        <p:spPr>
          <a:xfrm>
            <a:off x="8607466" y="434000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FFFFFF"/>
                </a:solidFill>
                <a:highlight>
                  <a:srgbClr val="000080"/>
                </a:highlight>
                <a:latin typeface="Arial"/>
              </a:rPr>
              <a:t>Recycled water used to control fire in Riba Roja ©  Vicente Adobes Golfe  </a:t>
            </a:r>
            <a:endParaRPr lang="it-IT" sz="1200" err="1">
              <a:solidFill>
                <a:srgbClr val="FFFFFF"/>
              </a:solidFill>
              <a:highlight>
                <a:srgbClr val="000080"/>
              </a:highlight>
              <a:latin typeface="Arial"/>
            </a:endParaRPr>
          </a:p>
        </p:txBody>
      </p:sp>
      <p:sp>
        <p:nvSpPr>
          <p:cNvPr id="29" name="Text Placeholder 1">
            <a:extLst>
              <a:ext uri="{FF2B5EF4-FFF2-40B4-BE49-F238E27FC236}">
                <a16:creationId xmlns:a16="http://schemas.microsoft.com/office/drawing/2014/main" id="{4E716E13-1210-3F3C-7A11-3A1C30E4C9B8}"/>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30" name="CasellaDiTesto 29">
            <a:extLst>
              <a:ext uri="{FF2B5EF4-FFF2-40B4-BE49-F238E27FC236}">
                <a16:creationId xmlns:a16="http://schemas.microsoft.com/office/drawing/2014/main" id="{6FBBD74F-E33B-5507-66F7-B20CE796F6F9}"/>
              </a:ext>
            </a:extLst>
          </p:cNvPr>
          <p:cNvSpPr txBox="1"/>
          <p:nvPr/>
        </p:nvSpPr>
        <p:spPr>
          <a:xfrm>
            <a:off x="-31388" y="4505223"/>
            <a:ext cx="5663535" cy="2308324"/>
          </a:xfrm>
          <a:prstGeom prst="rect">
            <a:avLst/>
          </a:prstGeom>
          <a:noFill/>
        </p:spPr>
        <p:txBody>
          <a:bodyPr wrap="square" lIns="91440" tIns="45720" rIns="91440" bIns="45720" rtlCol="0" anchor="t">
            <a:spAutoFit/>
          </a:bodyPr>
          <a:lstStyle/>
          <a:p>
            <a:pPr marL="457200" lvl="2"/>
            <a:r>
              <a:rPr lang="en-GB" sz="1600" b="1">
                <a:solidFill>
                  <a:srgbClr val="002060"/>
                </a:solidFill>
              </a:rPr>
              <a:t>3.</a:t>
            </a:r>
            <a:r>
              <a:rPr lang="en-GB" sz="1600" b="1">
                <a:solidFill>
                  <a:srgbClr val="008173"/>
                </a:solidFill>
              </a:rPr>
              <a:t> 	</a:t>
            </a:r>
            <a:r>
              <a:rPr lang="en-GB" sz="1600" b="1">
                <a:solidFill>
                  <a:srgbClr val="002060"/>
                </a:solidFill>
              </a:rPr>
              <a:t>Ensuring linkages between case studies and 	adaptation options</a:t>
            </a:r>
            <a:r>
              <a:rPr lang="en-GB" sz="1600">
                <a:solidFill>
                  <a:srgbClr val="002060"/>
                </a:solidFill>
                <a:cs typeface="Arial"/>
              </a:rPr>
              <a:t> </a:t>
            </a:r>
            <a:endParaRPr lang="it-IT" sz="1600">
              <a:solidFill>
                <a:srgbClr val="002060"/>
              </a:solidFill>
              <a:cs typeface="Arial"/>
            </a:endParaRPr>
          </a:p>
          <a:p>
            <a:pPr marL="457200" lvl="2"/>
            <a:r>
              <a:rPr lang="en-GB" sz="1600">
                <a:solidFill>
                  <a:srgbClr val="002060"/>
                </a:solidFill>
                <a:cs typeface="Arial"/>
              </a:rPr>
              <a:t>	Address case studies with no reference to adaptation 	options and adaptation options with no illustrative 	case studies​</a:t>
            </a:r>
          </a:p>
          <a:p>
            <a:pPr marL="457200" lvl="2"/>
            <a:endParaRPr lang="en-GB" sz="1600">
              <a:solidFill>
                <a:srgbClr val="002060"/>
              </a:solidFill>
              <a:cs typeface="Arial"/>
            </a:endParaRPr>
          </a:p>
          <a:p>
            <a:pPr marL="457200" lvl="2"/>
            <a:r>
              <a:rPr lang="en-GB" sz="1600" b="1">
                <a:solidFill>
                  <a:srgbClr val="002060"/>
                </a:solidFill>
                <a:cs typeface="Arial"/>
              </a:rPr>
              <a:t>4. 	Using improved case study descriptions</a:t>
            </a:r>
          </a:p>
          <a:p>
            <a:pPr marL="457200" lvl="2"/>
            <a:endParaRPr lang="en-GB" sz="1600">
              <a:solidFill>
                <a:srgbClr val="002060"/>
              </a:solidFill>
              <a:cs typeface="Arial"/>
            </a:endParaRPr>
          </a:p>
          <a:p>
            <a:pPr marL="457200" lvl="2"/>
            <a:endParaRPr lang="it-IT" sz="1600">
              <a:solidFill>
                <a:srgbClr val="002060"/>
              </a:solidFill>
              <a:cs typeface="Arial"/>
            </a:endParaRPr>
          </a:p>
        </p:txBody>
      </p:sp>
      <p:pic>
        <p:nvPicPr>
          <p:cNvPr id="2" name="Elemento grafico 1" descr="Immagine che contiene schermata, Elementi grafici, Rettangolo, simbolo&#10;&#10;Descrizione generata automaticamente">
            <a:extLst>
              <a:ext uri="{FF2B5EF4-FFF2-40B4-BE49-F238E27FC236}">
                <a16:creationId xmlns:a16="http://schemas.microsoft.com/office/drawing/2014/main" id="{2A80220C-8190-25DE-7AD8-A835168D48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72410" y="3437187"/>
            <a:ext cx="759269" cy="760654"/>
          </a:xfrm>
          <a:prstGeom prst="rect">
            <a:avLst/>
          </a:prstGeom>
        </p:spPr>
      </p:pic>
      <p:pic>
        <p:nvPicPr>
          <p:cNvPr id="7" name="Elemento grafico 6" descr="Immagine che contiene design&#10;&#10;Descrizione generata automaticamente">
            <a:extLst>
              <a:ext uri="{FF2B5EF4-FFF2-40B4-BE49-F238E27FC236}">
                <a16:creationId xmlns:a16="http://schemas.microsoft.com/office/drawing/2014/main" id="{EED9A1AF-062E-C184-C243-F7DFA40FC0B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75275" y="3506573"/>
            <a:ext cx="702288" cy="703569"/>
          </a:xfrm>
          <a:prstGeom prst="rect">
            <a:avLst/>
          </a:prstGeom>
        </p:spPr>
      </p:pic>
      <p:sp>
        <p:nvSpPr>
          <p:cNvPr id="32" name="CasellaDiTesto 31">
            <a:extLst>
              <a:ext uri="{FF2B5EF4-FFF2-40B4-BE49-F238E27FC236}">
                <a16:creationId xmlns:a16="http://schemas.microsoft.com/office/drawing/2014/main" id="{5A7EA4A8-F16C-1CA5-6981-088650452C33}"/>
              </a:ext>
            </a:extLst>
          </p:cNvPr>
          <p:cNvSpPr txBox="1"/>
          <p:nvPr/>
        </p:nvSpPr>
        <p:spPr>
          <a:xfrm>
            <a:off x="10324217" y="2986186"/>
            <a:ext cx="113793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err="1">
                <a:solidFill>
                  <a:srgbClr val="FF0000"/>
                </a:solidFill>
                <a:cs typeface="Calibri"/>
              </a:rPr>
              <a:t>Updating</a:t>
            </a:r>
          </a:p>
        </p:txBody>
      </p:sp>
      <p:sp>
        <p:nvSpPr>
          <p:cNvPr id="33" name="CasellaDiTesto 32">
            <a:extLst>
              <a:ext uri="{FF2B5EF4-FFF2-40B4-BE49-F238E27FC236}">
                <a16:creationId xmlns:a16="http://schemas.microsoft.com/office/drawing/2014/main" id="{623FEC21-FC79-BE6B-B6D0-1A39282A96BB}"/>
              </a:ext>
            </a:extLst>
          </p:cNvPr>
          <p:cNvSpPr txBox="1"/>
          <p:nvPr/>
        </p:nvSpPr>
        <p:spPr>
          <a:xfrm>
            <a:off x="9715304" y="890175"/>
            <a:ext cx="16032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solidFill>
                  <a:srgbClr val="FF0000"/>
                </a:solidFill>
                <a:cs typeface="Calibri"/>
              </a:rPr>
              <a:t>Coming </a:t>
            </a:r>
            <a:r>
              <a:rPr lang="it-IT" err="1">
                <a:solidFill>
                  <a:srgbClr val="FF0000"/>
                </a:solidFill>
                <a:cs typeface="Calibri"/>
              </a:rPr>
              <a:t>soon</a:t>
            </a:r>
          </a:p>
        </p:txBody>
      </p:sp>
      <p:sp>
        <p:nvSpPr>
          <p:cNvPr id="35" name="CasellaDiTesto 34">
            <a:extLst>
              <a:ext uri="{FF2B5EF4-FFF2-40B4-BE49-F238E27FC236}">
                <a16:creationId xmlns:a16="http://schemas.microsoft.com/office/drawing/2014/main" id="{D03447CA-3FF7-A2FE-A5F2-95EC45C9BB6E}"/>
              </a:ext>
            </a:extLst>
          </p:cNvPr>
          <p:cNvSpPr txBox="1"/>
          <p:nvPr/>
        </p:nvSpPr>
        <p:spPr>
          <a:xfrm>
            <a:off x="7732937" y="5224548"/>
            <a:ext cx="987440"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a:solidFill>
                  <a:srgbClr val="FF0000"/>
                </a:solidFill>
                <a:cs typeface="Calibri"/>
              </a:rPr>
              <a:t>Coming soon</a:t>
            </a:r>
          </a:p>
        </p:txBody>
      </p:sp>
      <p:sp>
        <p:nvSpPr>
          <p:cNvPr id="36" name="CasellaDiTesto 35">
            <a:extLst>
              <a:ext uri="{FF2B5EF4-FFF2-40B4-BE49-F238E27FC236}">
                <a16:creationId xmlns:a16="http://schemas.microsoft.com/office/drawing/2014/main" id="{6636F34B-6432-E23E-CCDB-30C2843438EA}"/>
              </a:ext>
            </a:extLst>
          </p:cNvPr>
          <p:cNvSpPr txBox="1"/>
          <p:nvPr/>
        </p:nvSpPr>
        <p:spPr>
          <a:xfrm>
            <a:off x="6883883" y="840851"/>
            <a:ext cx="14097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solidFill>
                  <a:srgbClr val="FF0000"/>
                </a:solidFill>
                <a:cs typeface="Calibri"/>
              </a:rPr>
              <a:t>Coming </a:t>
            </a:r>
            <a:r>
              <a:rPr lang="it-IT" err="1">
                <a:solidFill>
                  <a:srgbClr val="FF0000"/>
                </a:solidFill>
                <a:cs typeface="Calibri"/>
              </a:rPr>
              <a:t>soon</a:t>
            </a:r>
          </a:p>
        </p:txBody>
      </p:sp>
      <p:sp>
        <p:nvSpPr>
          <p:cNvPr id="37" name="CasellaDiTesto 36">
            <a:extLst>
              <a:ext uri="{FF2B5EF4-FFF2-40B4-BE49-F238E27FC236}">
                <a16:creationId xmlns:a16="http://schemas.microsoft.com/office/drawing/2014/main" id="{AB8F4031-BBC1-DF13-411C-840183BA7948}"/>
              </a:ext>
            </a:extLst>
          </p:cNvPr>
          <p:cNvSpPr txBox="1"/>
          <p:nvPr/>
        </p:nvSpPr>
        <p:spPr>
          <a:xfrm>
            <a:off x="9833939" y="4864603"/>
            <a:ext cx="1960739"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a:solidFill>
                  <a:srgbClr val="FF0000"/>
                </a:solidFill>
                <a:cs typeface="Calibri"/>
              </a:rPr>
              <a:t>Coming soon</a:t>
            </a:r>
          </a:p>
        </p:txBody>
      </p:sp>
      <p:sp>
        <p:nvSpPr>
          <p:cNvPr id="9" name="CasellaDiTesto 8">
            <a:extLst>
              <a:ext uri="{FF2B5EF4-FFF2-40B4-BE49-F238E27FC236}">
                <a16:creationId xmlns:a16="http://schemas.microsoft.com/office/drawing/2014/main" id="{B854D188-61BD-EE9D-BBC3-3BF6256378CC}"/>
              </a:ext>
            </a:extLst>
          </p:cNvPr>
          <p:cNvSpPr txBox="1"/>
          <p:nvPr/>
        </p:nvSpPr>
        <p:spPr>
          <a:xfrm>
            <a:off x="6895903" y="3966749"/>
            <a:ext cx="16032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solidFill>
                  <a:srgbClr val="FF0000"/>
                </a:solidFill>
                <a:cs typeface="Calibri"/>
              </a:rPr>
              <a:t>Coming </a:t>
            </a:r>
            <a:r>
              <a:rPr lang="it-IT" err="1">
                <a:solidFill>
                  <a:srgbClr val="FF0000"/>
                </a:solidFill>
                <a:cs typeface="Calibri"/>
              </a:rPr>
              <a:t>soon</a:t>
            </a:r>
          </a:p>
        </p:txBody>
      </p:sp>
    </p:spTree>
    <p:extLst>
      <p:ext uri="{BB962C8B-B14F-4D97-AF65-F5344CB8AC3E}">
        <p14:creationId xmlns:p14="http://schemas.microsoft.com/office/powerpoint/2010/main" val="825258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24687F1-570A-985F-4E88-4E0D8DF12A44}"/>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10" name="CasellaDiTesto 9">
            <a:extLst>
              <a:ext uri="{FF2B5EF4-FFF2-40B4-BE49-F238E27FC236}">
                <a16:creationId xmlns:a16="http://schemas.microsoft.com/office/drawing/2014/main" id="{6F946B69-7EA8-36C0-DC06-C232963D8F8A}"/>
              </a:ext>
            </a:extLst>
          </p:cNvPr>
          <p:cNvSpPr txBox="1"/>
          <p:nvPr/>
        </p:nvSpPr>
        <p:spPr>
          <a:xfrm>
            <a:off x="139265" y="1053280"/>
            <a:ext cx="109373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2060"/>
                </a:solidFill>
              </a:rPr>
              <a:t>Consideration for 2025 work and beyond</a:t>
            </a:r>
            <a:r>
              <a:rPr lang="it-IT" sz="2000">
                <a:solidFill>
                  <a:srgbClr val="000000"/>
                </a:solidFill>
              </a:rPr>
              <a:t> </a:t>
            </a:r>
            <a:endParaRPr lang="it-IT" sz="2000">
              <a:cs typeface="Calibri"/>
            </a:endParaRPr>
          </a:p>
          <a:p>
            <a:endParaRPr lang="it-IT" sz="2000">
              <a:cs typeface="Calibri"/>
            </a:endParaRPr>
          </a:p>
        </p:txBody>
      </p:sp>
      <p:sp>
        <p:nvSpPr>
          <p:cNvPr id="11" name="CasellaDiTesto 10">
            <a:extLst>
              <a:ext uri="{FF2B5EF4-FFF2-40B4-BE49-F238E27FC236}">
                <a16:creationId xmlns:a16="http://schemas.microsoft.com/office/drawing/2014/main" id="{7FFE300A-13F5-923D-8FC4-8928E82A9B84}"/>
              </a:ext>
            </a:extLst>
          </p:cNvPr>
          <p:cNvSpPr txBox="1"/>
          <p:nvPr/>
        </p:nvSpPr>
        <p:spPr>
          <a:xfrm>
            <a:off x="191947" y="1526894"/>
            <a:ext cx="513530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Sans-Serif"/>
              <a:buAutoNum type="arabicPeriod"/>
            </a:pPr>
            <a:r>
              <a:rPr lang="en-US" sz="2000" b="1">
                <a:solidFill>
                  <a:srgbClr val="002060"/>
                </a:solidFill>
              </a:rPr>
              <a:t>EUCRA risks and cascading risks</a:t>
            </a:r>
          </a:p>
          <a:p>
            <a:pPr marL="800100" lvl="2" indent="-342900">
              <a:buFont typeface="Arial" panose="020B0604020202020204" pitchFamily="34" charset="0"/>
              <a:buChar char="•"/>
            </a:pPr>
            <a:r>
              <a:rPr lang="en-US" sz="2000">
                <a:solidFill>
                  <a:srgbClr val="002060"/>
                </a:solidFill>
                <a:cs typeface="Arial"/>
              </a:rPr>
              <a:t>Economy and finance cluster</a:t>
            </a:r>
          </a:p>
          <a:p>
            <a:pPr marL="800100" lvl="2" indent="-342900">
              <a:buFont typeface="Arial" panose="020B0604020202020204" pitchFamily="34" charset="0"/>
              <a:buChar char="•"/>
            </a:pPr>
            <a:r>
              <a:rPr lang="en-US" sz="2000">
                <a:solidFill>
                  <a:srgbClr val="002060"/>
                </a:solidFill>
                <a:cs typeface="Arial"/>
              </a:rPr>
              <a:t>Food cluster</a:t>
            </a:r>
          </a:p>
          <a:p>
            <a:pPr marL="800100" lvl="2" indent="-342900">
              <a:buFont typeface="Arial" panose="020B0604020202020204" pitchFamily="34" charset="0"/>
              <a:buChar char="•"/>
            </a:pPr>
            <a:endParaRPr lang="en-US" sz="2000">
              <a:solidFill>
                <a:srgbClr val="002060"/>
              </a:solidFill>
              <a:cs typeface="Arial"/>
            </a:endParaRPr>
          </a:p>
          <a:p>
            <a:pPr marL="457200" indent="-457200">
              <a:buAutoNum type="arabicPeriod"/>
              <a:defRPr/>
            </a:pPr>
            <a:r>
              <a:rPr lang="en-US" sz="2000" b="1">
                <a:solidFill>
                  <a:srgbClr val="002060"/>
                </a:solidFill>
                <a:latin typeface="Calibri" panose="020F0502020204030204"/>
              </a:rPr>
              <a:t>Sector and spatial gaps</a:t>
            </a:r>
            <a:endParaRPr lang="en-US">
              <a:ea typeface="+mn-ea"/>
              <a:cs typeface="+mn-cs"/>
            </a:endParaRPr>
          </a:p>
          <a:p>
            <a:pPr marL="800100" lvl="2" indent="-342900">
              <a:buFont typeface="Arial" panose="020B0604020202020204" pitchFamily="34" charset="0"/>
              <a:buChar char="•"/>
            </a:pPr>
            <a:r>
              <a:rPr lang="en-US" sz="2000">
                <a:solidFill>
                  <a:srgbClr val="002060"/>
                </a:solidFill>
                <a:cs typeface="Arial"/>
              </a:rPr>
              <a:t>Transnational level case studies</a:t>
            </a:r>
          </a:p>
          <a:p>
            <a:pPr marL="800100" lvl="2" indent="-342900">
              <a:buFont typeface="Arial" panose="020B0604020202020204" pitchFamily="34" charset="0"/>
              <a:buChar char="•"/>
            </a:pPr>
            <a:r>
              <a:rPr lang="en-US" sz="2000">
                <a:solidFill>
                  <a:srgbClr val="002060"/>
                </a:solidFill>
                <a:cs typeface="Arial"/>
              </a:rPr>
              <a:t>Case studies for less covered regions</a:t>
            </a:r>
          </a:p>
          <a:p>
            <a:pPr marL="800100" lvl="2" indent="-342900">
              <a:buFont typeface="Arial" panose="020B0604020202020204" pitchFamily="34" charset="0"/>
              <a:buChar char="•"/>
            </a:pPr>
            <a:r>
              <a:rPr lang="en-US" sz="2000">
                <a:solidFill>
                  <a:srgbClr val="002060"/>
                </a:solidFill>
                <a:cs typeface="Arial"/>
              </a:rPr>
              <a:t>Key vulnerable sectors </a:t>
            </a:r>
          </a:p>
          <a:p>
            <a:pPr marL="800100" lvl="2" indent="-342900">
              <a:buFont typeface="Arial" panose="020B0604020202020204" pitchFamily="34" charset="0"/>
              <a:buChar char="•"/>
            </a:pPr>
            <a:r>
              <a:rPr lang="en-US" sz="2000">
                <a:solidFill>
                  <a:srgbClr val="002060"/>
                </a:solidFill>
                <a:cs typeface="Arial"/>
              </a:rPr>
              <a:t>Less covered sectors</a:t>
            </a:r>
          </a:p>
          <a:p>
            <a:pPr marL="800100" lvl="2" indent="-342900">
              <a:buFont typeface="Arial" panose="020B0604020202020204" pitchFamily="34" charset="0"/>
              <a:buChar char="•"/>
            </a:pPr>
            <a:endParaRPr lang="en-US" sz="2000">
              <a:solidFill>
                <a:srgbClr val="002060"/>
              </a:solidFil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Sans-Serif"/>
              <a:buAutoNum type="arabicPeriod"/>
              <a:tabLst/>
              <a:defRPr/>
            </a:pPr>
            <a:r>
              <a:rPr kumimoji="0" lang="en-US" sz="2000" b="1" i="0" u="none" strike="noStrike" kern="1200" cap="none" spc="0" normalizeH="0" baseline="0" noProof="0">
                <a:ln>
                  <a:noFill/>
                </a:ln>
                <a:solidFill>
                  <a:srgbClr val="002060"/>
                </a:solidFill>
                <a:effectLst/>
                <a:uLnTx/>
                <a:uFillTx/>
                <a:latin typeface="Calibri" panose="020F0502020204030204"/>
                <a:ea typeface="+mn-ea"/>
                <a:cs typeface="+mn-cs"/>
              </a:rPr>
              <a:t>Other emerging topics</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Calibri" panose="020F0502020204030204"/>
                <a:ea typeface="+mn-ea"/>
                <a:cs typeface="Arial"/>
              </a:rPr>
              <a:t>Soil </a:t>
            </a:r>
            <a:r>
              <a:rPr lang="en-US" sz="2000">
                <a:solidFill>
                  <a:srgbClr val="002060"/>
                </a:solidFill>
                <a:latin typeface="Calibri" panose="020F0502020204030204"/>
                <a:cs typeface="Arial"/>
              </a:rPr>
              <a:t>management</a:t>
            </a:r>
            <a:endParaRPr kumimoji="0" lang="en-US" sz="2000" b="0" i="0" u="none" strike="noStrike" kern="1200" cap="none" spc="0" normalizeH="0" baseline="0" noProof="0">
              <a:ln>
                <a:noFill/>
              </a:ln>
              <a:solidFill>
                <a:srgbClr val="002060"/>
              </a:solidFill>
              <a:effectLst/>
              <a:uLnTx/>
              <a:uFillTx/>
              <a:latin typeface="Calibri" panose="020F0502020204030204"/>
              <a:ea typeface="+mn-ea"/>
              <a:cs typeface="Arial"/>
            </a:endParaRP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Calibri" panose="020F0502020204030204"/>
                <a:ea typeface="+mn-ea"/>
                <a:cs typeface="Arial"/>
              </a:rPr>
              <a:t>Circular economy including waste treatment</a:t>
            </a:r>
          </a:p>
          <a:p>
            <a:pPr marL="457200" marR="0" lvl="2"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srgbClr val="002060"/>
              </a:solidFill>
              <a:effectLst/>
              <a:uLnTx/>
              <a:uFillTx/>
              <a:latin typeface="Calibri" panose="020F0502020204030204"/>
              <a:ea typeface="+mn-ea"/>
              <a:cs typeface="Arial"/>
            </a:endParaRPr>
          </a:p>
          <a:p>
            <a:pPr marL="800100" lvl="2" indent="-342900">
              <a:buFont typeface="Arial" panose="020B0604020202020204" pitchFamily="34" charset="0"/>
              <a:buChar char="•"/>
            </a:pPr>
            <a:endParaRPr lang="en-US" sz="2000">
              <a:solidFill>
                <a:srgbClr val="002060"/>
              </a:solidFill>
              <a:cs typeface="Arial"/>
            </a:endParaRPr>
          </a:p>
          <a:p>
            <a:pPr marL="800100" lvl="2" indent="-342900">
              <a:buFont typeface="Arial" panose="020B0604020202020204" pitchFamily="34" charset="0"/>
              <a:buChar char="•"/>
            </a:pPr>
            <a:endParaRPr lang="en-US" sz="2000">
              <a:solidFill>
                <a:srgbClr val="002060"/>
              </a:solidFill>
              <a:cs typeface="Arial"/>
            </a:endParaRPr>
          </a:p>
        </p:txBody>
      </p:sp>
      <p:pic>
        <p:nvPicPr>
          <p:cNvPr id="16" name="Immagine 15" descr="Immagine che contiene testo, schermata, software, Software multimediale&#10;&#10;Descrizione generata automaticamente">
            <a:extLst>
              <a:ext uri="{FF2B5EF4-FFF2-40B4-BE49-F238E27FC236}">
                <a16:creationId xmlns:a16="http://schemas.microsoft.com/office/drawing/2014/main" id="{5AD31CD5-1CF9-8D69-370F-9CD080C4B446}"/>
              </a:ext>
            </a:extLst>
          </p:cNvPr>
          <p:cNvPicPr>
            <a:picLocks noChangeAspect="1"/>
          </p:cNvPicPr>
          <p:nvPr/>
        </p:nvPicPr>
        <p:blipFill rotWithShape="1">
          <a:blip r:embed="rId3"/>
          <a:srcRect l="30642" t="45168" r="30783" b="17090"/>
          <a:stretch/>
        </p:blipFill>
        <p:spPr>
          <a:xfrm>
            <a:off x="5403447" y="1228538"/>
            <a:ext cx="6285707" cy="357339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487DD7B-B902-EC61-069F-917B1E314529}"/>
              </a:ext>
            </a:extLst>
          </p:cNvPr>
          <p:cNvSpPr txBox="1"/>
          <p:nvPr/>
        </p:nvSpPr>
        <p:spPr>
          <a:xfrm>
            <a:off x="5403447" y="4977194"/>
            <a:ext cx="3060700" cy="276999"/>
          </a:xfrm>
          <a:prstGeom prst="rect">
            <a:avLst/>
          </a:prstGeom>
          <a:noFill/>
        </p:spPr>
        <p:txBody>
          <a:bodyPr wrap="square" rtlCol="0">
            <a:spAutoFit/>
          </a:bodyPr>
          <a:lstStyle/>
          <a:p>
            <a:r>
              <a:rPr lang="de-DE" sz="1200">
                <a:solidFill>
                  <a:srgbClr val="002060"/>
                </a:solidFill>
              </a:rPr>
              <a:t>Source: </a:t>
            </a:r>
            <a:r>
              <a:rPr lang="de-DE" sz="1200">
                <a:solidFill>
                  <a:srgbClr val="002060"/>
                </a:solidFill>
                <a:hlinkClick r:id="rId4"/>
              </a:rPr>
              <a:t>EUCRA</a:t>
            </a:r>
            <a:r>
              <a:rPr lang="de-DE" sz="1200">
                <a:solidFill>
                  <a:srgbClr val="002060"/>
                </a:solidFill>
              </a:rPr>
              <a:t> (EEA, 2024)</a:t>
            </a:r>
            <a:endParaRPr lang="en-DK" sz="1200">
              <a:solidFill>
                <a:srgbClr val="002060"/>
              </a:solidFill>
            </a:endParaRPr>
          </a:p>
        </p:txBody>
      </p:sp>
    </p:spTree>
    <p:extLst>
      <p:ext uri="{BB962C8B-B14F-4D97-AF65-F5344CB8AC3E}">
        <p14:creationId xmlns:p14="http://schemas.microsoft.com/office/powerpoint/2010/main" val="1811433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2E58D2-0DD9-5FC5-A6FF-F240932EE98C}"/>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4" name="TextBox 3">
            <a:extLst>
              <a:ext uri="{FF2B5EF4-FFF2-40B4-BE49-F238E27FC236}">
                <a16:creationId xmlns:a16="http://schemas.microsoft.com/office/drawing/2014/main" id="{8AF0753F-934D-72BD-B9A1-ADCB598588B3}"/>
              </a:ext>
            </a:extLst>
          </p:cNvPr>
          <p:cNvSpPr txBox="1"/>
          <p:nvPr/>
        </p:nvSpPr>
        <p:spPr>
          <a:xfrm>
            <a:off x="246937" y="1007782"/>
            <a:ext cx="9700541" cy="5755422"/>
          </a:xfrm>
          <a:prstGeom prst="rect">
            <a:avLst/>
          </a:prstGeom>
          <a:noFill/>
        </p:spPr>
        <p:txBody>
          <a:bodyPr wrap="square" lIns="91440" tIns="45720" rIns="91440" bIns="45720" rtlCol="0" anchor="t">
            <a:spAutoFit/>
          </a:bodyPr>
          <a:lstStyle/>
          <a:p>
            <a:r>
              <a:rPr lang="en-US" sz="2200" b="1">
                <a:solidFill>
                  <a:srgbClr val="002060"/>
                </a:solidFill>
              </a:rPr>
              <a:t>Help us closing case study gaps</a:t>
            </a:r>
          </a:p>
          <a:p>
            <a:endParaRPr lang="en-US" sz="2000" b="1">
              <a:solidFill>
                <a:srgbClr val="002060"/>
              </a:solidFill>
            </a:endParaRPr>
          </a:p>
          <a:p>
            <a:r>
              <a:rPr lang="en-US" b="1">
                <a:solidFill>
                  <a:srgbClr val="002060"/>
                </a:solidFill>
              </a:rPr>
              <a:t>1) Eionet collaboration with EEA Member and collaborating countries (SE, DE)</a:t>
            </a:r>
          </a:p>
          <a:p>
            <a:endParaRPr lang="en-US" sz="2000" b="1">
              <a:solidFill>
                <a:srgbClr val="002060"/>
              </a:solidFill>
            </a:endParaRPr>
          </a:p>
          <a:p>
            <a:r>
              <a:rPr lang="en-US" b="1">
                <a:solidFill>
                  <a:srgbClr val="002060"/>
                </a:solidFill>
              </a:rPr>
              <a:t>2) Call to action:</a:t>
            </a:r>
          </a:p>
          <a:p>
            <a:endParaRPr lang="en-US">
              <a:solidFill>
                <a:srgbClr val="002060"/>
              </a:solidFill>
            </a:endParaRPr>
          </a:p>
          <a:p>
            <a:r>
              <a:rPr lang="en-US">
                <a:solidFill>
                  <a:srgbClr val="002060"/>
                </a:solidFill>
              </a:rPr>
              <a:t>Please, share potential ideas/candidates for:</a:t>
            </a:r>
            <a:endParaRPr lang="en-US">
              <a:solidFill>
                <a:srgbClr val="002060"/>
              </a:solidFill>
              <a:cs typeface="Calibri"/>
            </a:endParaRPr>
          </a:p>
          <a:p>
            <a:endParaRPr lang="en-US">
              <a:solidFill>
                <a:srgbClr val="002060"/>
              </a:solidFill>
            </a:endParaRPr>
          </a:p>
          <a:p>
            <a:pPr marL="457200" indent="-457200">
              <a:buFont typeface="Arial"/>
              <a:buChar char="•"/>
            </a:pPr>
            <a:r>
              <a:rPr lang="en-US">
                <a:solidFill>
                  <a:srgbClr val="002060"/>
                </a:solidFill>
              </a:rPr>
              <a:t>ICT</a:t>
            </a:r>
            <a:endParaRPr lang="en-US">
              <a:solidFill>
                <a:srgbClr val="002060"/>
              </a:solidFill>
              <a:cs typeface="Calibri"/>
            </a:endParaRPr>
          </a:p>
          <a:p>
            <a:pPr marL="457200" indent="-457200">
              <a:buFont typeface="Arial"/>
              <a:buChar char="•"/>
            </a:pPr>
            <a:r>
              <a:rPr lang="en-US">
                <a:solidFill>
                  <a:srgbClr val="002060"/>
                </a:solidFill>
                <a:cs typeface="Calibri"/>
              </a:rPr>
              <a:t>Cultural heritage</a:t>
            </a:r>
            <a:endParaRPr lang="en-US">
              <a:solidFill>
                <a:srgbClr val="000000"/>
              </a:solidFill>
              <a:cs typeface="Calibri"/>
            </a:endParaRPr>
          </a:p>
          <a:p>
            <a:pPr marL="457200" indent="-457200">
              <a:buFont typeface="Arial"/>
              <a:buChar char="•"/>
            </a:pPr>
            <a:r>
              <a:rPr lang="en-US">
                <a:solidFill>
                  <a:srgbClr val="002060"/>
                </a:solidFill>
              </a:rPr>
              <a:t>Business and industry</a:t>
            </a:r>
            <a:endParaRPr lang="en-US">
              <a:solidFill>
                <a:srgbClr val="002060"/>
              </a:solidFill>
              <a:cs typeface="Calibri" panose="020F0502020204030204"/>
            </a:endParaRPr>
          </a:p>
          <a:p>
            <a:pPr marL="457200" indent="-457200">
              <a:buFont typeface="Arial"/>
              <a:buChar char="•"/>
            </a:pPr>
            <a:r>
              <a:rPr lang="en-US">
                <a:solidFill>
                  <a:srgbClr val="002060"/>
                </a:solidFill>
                <a:cs typeface="Calibri" panose="020F0502020204030204"/>
              </a:rPr>
              <a:t>Land use planning</a:t>
            </a:r>
          </a:p>
          <a:p>
            <a:pPr marL="457200" indent="-457200">
              <a:buFont typeface="Arial"/>
              <a:buChar char="•"/>
            </a:pPr>
            <a:r>
              <a:rPr lang="en-US">
                <a:solidFill>
                  <a:srgbClr val="002060"/>
                </a:solidFill>
                <a:cs typeface="Calibri" panose="020F0502020204030204"/>
              </a:rPr>
              <a:t>Mountain areas</a:t>
            </a:r>
          </a:p>
          <a:p>
            <a:pPr marL="457200" indent="-457200">
              <a:buFont typeface="Arial"/>
              <a:buChar char="•"/>
            </a:pPr>
            <a:r>
              <a:rPr lang="en-US">
                <a:solidFill>
                  <a:srgbClr val="002060"/>
                </a:solidFill>
                <a:cs typeface="Calibri" panose="020F0502020204030204"/>
              </a:rPr>
              <a:t>Tourism</a:t>
            </a:r>
          </a:p>
          <a:p>
            <a:pPr marL="457200" indent="-457200">
              <a:buFont typeface="Arial"/>
              <a:buChar char="•"/>
            </a:pPr>
            <a:endParaRPr lang="en-US">
              <a:solidFill>
                <a:srgbClr val="002060"/>
              </a:solidFill>
              <a:cs typeface="Calibri" panose="020F0502020204030204"/>
            </a:endParaRPr>
          </a:p>
          <a:p>
            <a:pPr marL="457200" indent="-457200">
              <a:buFont typeface="Arial"/>
              <a:buChar char="•"/>
            </a:pPr>
            <a:r>
              <a:rPr lang="en-US">
                <a:solidFill>
                  <a:srgbClr val="002060"/>
                </a:solidFill>
                <a:cs typeface="Calibri" panose="020F0502020204030204"/>
              </a:rPr>
              <a:t>Forestry</a:t>
            </a:r>
          </a:p>
          <a:p>
            <a:pPr marL="457200" indent="-457200">
              <a:buFont typeface="Arial"/>
              <a:buChar char="•"/>
              <a:defRPr/>
            </a:pPr>
            <a:r>
              <a:rPr lang="en-US">
                <a:solidFill>
                  <a:srgbClr val="002060"/>
                </a:solidFill>
                <a:cs typeface="Calibri" panose="020F0502020204030204"/>
              </a:rPr>
              <a:t>Marine and fisheries</a:t>
            </a:r>
            <a:endParaRPr lang="en-US">
              <a:solidFill>
                <a:srgbClr val="000000"/>
              </a:solidFill>
              <a:cs typeface="Calibri" panose="020F0502020204030204"/>
            </a:endParaRPr>
          </a:p>
          <a:p>
            <a:pPr marL="457200" indent="-457200">
              <a:buFont typeface="Arial"/>
              <a:buChar char="•"/>
              <a:defRPr/>
            </a:pPr>
            <a:endParaRPr lang="en-US">
              <a:solidFill>
                <a:srgbClr val="002060"/>
              </a:solidFill>
              <a:cs typeface="Calibri" panose="020F0502020204030204"/>
            </a:endParaRPr>
          </a:p>
          <a:p>
            <a:pPr marL="457200" indent="-457200">
              <a:buFont typeface="Arial"/>
              <a:buChar char="•"/>
              <a:defRPr/>
            </a:pPr>
            <a:r>
              <a:rPr lang="en-US">
                <a:solidFill>
                  <a:srgbClr val="002060"/>
                </a:solidFill>
                <a:cs typeface="Calibri" panose="020F0502020204030204"/>
              </a:rPr>
              <a:t>Governance approaches </a:t>
            </a:r>
          </a:p>
          <a:p>
            <a:pPr marL="457200" indent="-457200">
              <a:buFont typeface="Arial"/>
              <a:buChar char="•"/>
              <a:defRPr/>
            </a:pPr>
            <a:r>
              <a:rPr lang="en-US">
                <a:solidFill>
                  <a:srgbClr val="002060"/>
                </a:solidFill>
                <a:cs typeface="Calibri" panose="020F0502020204030204"/>
              </a:rPr>
              <a:t>Transnational adaptation actions</a:t>
            </a:r>
          </a:p>
        </p:txBody>
      </p:sp>
      <p:sp>
        <p:nvSpPr>
          <p:cNvPr id="5" name="CasellaDiTesto 4">
            <a:extLst>
              <a:ext uri="{FF2B5EF4-FFF2-40B4-BE49-F238E27FC236}">
                <a16:creationId xmlns:a16="http://schemas.microsoft.com/office/drawing/2014/main" id="{14993DC3-76FA-1214-8893-275A8A2ABF09}"/>
              </a:ext>
            </a:extLst>
          </p:cNvPr>
          <p:cNvSpPr txBox="1"/>
          <p:nvPr/>
        </p:nvSpPr>
        <p:spPr>
          <a:xfrm>
            <a:off x="6780756" y="4557386"/>
            <a:ext cx="490393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Segoe UI"/>
              </a:rPr>
              <a:t>Contact us via </a:t>
            </a:r>
            <a:r>
              <a:rPr lang="en-US" u="sng">
                <a:cs typeface="Segoe UI"/>
                <a:hlinkClick r:id="rId3">
                  <a:extLst>
                    <a:ext uri="{A12FA001-AC4F-418D-AE19-62706E023703}">
                      <ahyp:hlinkClr xmlns:ahyp="http://schemas.microsoft.com/office/drawing/2018/hyperlinkcolor" val="tx"/>
                    </a:ext>
                  </a:extLst>
                </a:hlinkClick>
              </a:rPr>
              <a:t>climate.adapt@eea.europa.eu</a:t>
            </a:r>
            <a:r>
              <a:rPr lang="en-US">
                <a:cs typeface="Segoe UI"/>
              </a:rPr>
              <a:t>​​</a:t>
            </a:r>
            <a:endParaRPr lang="it-IT"/>
          </a:p>
          <a:p>
            <a:endParaRPr lang="en-US" sz="2800">
              <a:cs typeface="Segoe UI"/>
            </a:endParaRPr>
          </a:p>
        </p:txBody>
      </p:sp>
      <p:pic>
        <p:nvPicPr>
          <p:cNvPr id="6" name="Elemento grafico 5" descr="Posta elettronica con riempimento a tinta unita">
            <a:extLst>
              <a:ext uri="{FF2B5EF4-FFF2-40B4-BE49-F238E27FC236}">
                <a16:creationId xmlns:a16="http://schemas.microsoft.com/office/drawing/2014/main" id="{B2D86372-E4E4-1FB1-3F02-FDB89B43E8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76581" y="2168047"/>
            <a:ext cx="2271386" cy="2281824"/>
          </a:xfrm>
          <a:prstGeom prst="rect">
            <a:avLst/>
          </a:prstGeom>
        </p:spPr>
      </p:pic>
    </p:spTree>
    <p:extLst>
      <p:ext uri="{BB962C8B-B14F-4D97-AF65-F5344CB8AC3E}">
        <p14:creationId xmlns:p14="http://schemas.microsoft.com/office/powerpoint/2010/main" val="1637197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ield of plants in a flooded area&#10;&#10;Description automatically generated">
            <a:extLst>
              <a:ext uri="{FF2B5EF4-FFF2-40B4-BE49-F238E27FC236}">
                <a16:creationId xmlns:a16="http://schemas.microsoft.com/office/drawing/2014/main" id="{92C04C96-B9F6-E2E1-13C3-5F582D18E2D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2350" b="12554"/>
          <a:stretch/>
        </p:blipFill>
        <p:spPr>
          <a:xfrm>
            <a:off x="0" y="755650"/>
            <a:ext cx="12192000" cy="6102350"/>
          </a:xfrm>
          <a:prstGeom prst="rect">
            <a:avLst/>
          </a:prstGeom>
        </p:spPr>
      </p:pic>
      <p:sp>
        <p:nvSpPr>
          <p:cNvPr id="5" name="Text Placeholder 1">
            <a:extLst>
              <a:ext uri="{FF2B5EF4-FFF2-40B4-BE49-F238E27FC236}">
                <a16:creationId xmlns:a16="http://schemas.microsoft.com/office/drawing/2014/main" id="{73587383-016F-2233-FB20-8A7A48DF9073}"/>
              </a:ext>
            </a:extLst>
          </p:cNvPr>
          <p:cNvSpPr txBox="1">
            <a:spLocks/>
          </p:cNvSpPr>
          <p:nvPr/>
        </p:nvSpPr>
        <p:spPr>
          <a:xfrm>
            <a:off x="567343" y="172855"/>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III - Launch of EEA Policy Briefing ‘Preparing society for climate risks in Europe’</a:t>
            </a:r>
            <a:endParaRPr lang="en-DK" sz="2400" b="1">
              <a:solidFill>
                <a:schemeClr val="bg1"/>
              </a:solidFill>
            </a:endParaRPr>
          </a:p>
        </p:txBody>
      </p:sp>
      <p:sp>
        <p:nvSpPr>
          <p:cNvPr id="6" name="TextBox 5">
            <a:extLst>
              <a:ext uri="{FF2B5EF4-FFF2-40B4-BE49-F238E27FC236}">
                <a16:creationId xmlns:a16="http://schemas.microsoft.com/office/drawing/2014/main" id="{07340C9F-176D-D293-C4B8-D8E60F7CE8A2}"/>
              </a:ext>
            </a:extLst>
          </p:cNvPr>
          <p:cNvSpPr txBox="1"/>
          <p:nvPr/>
        </p:nvSpPr>
        <p:spPr>
          <a:xfrm>
            <a:off x="804334" y="1209488"/>
            <a:ext cx="3713345" cy="1261884"/>
          </a:xfrm>
          <a:prstGeom prst="rect">
            <a:avLst/>
          </a:prstGeom>
          <a:noFill/>
        </p:spPr>
        <p:txBody>
          <a:bodyPr wrap="square" lIns="91440" tIns="45720" rIns="91440" bIns="45720" rtlCol="0" anchor="t">
            <a:spAutoFit/>
          </a:bodyPr>
          <a:lstStyle/>
          <a:p>
            <a:r>
              <a:rPr lang="en-US" sz="2000" b="1">
                <a:solidFill>
                  <a:srgbClr val="002060"/>
                </a:solidFill>
              </a:rPr>
              <a:t>Feedback, questions, answers</a:t>
            </a:r>
          </a:p>
          <a:p>
            <a:endParaRPr lang="en-US" sz="2000" b="1">
              <a:solidFill>
                <a:srgbClr val="002060"/>
              </a:solidFill>
            </a:endParaRPr>
          </a:p>
          <a:p>
            <a:endParaRPr lang="en-US"/>
          </a:p>
          <a:p>
            <a:endParaRPr lang="en-US"/>
          </a:p>
        </p:txBody>
      </p:sp>
      <p:sp>
        <p:nvSpPr>
          <p:cNvPr id="11" name="TextBox 10">
            <a:extLst>
              <a:ext uri="{FF2B5EF4-FFF2-40B4-BE49-F238E27FC236}">
                <a16:creationId xmlns:a16="http://schemas.microsoft.com/office/drawing/2014/main" id="{90D8715D-7614-75D7-08BC-DEE4D1E1378F}"/>
              </a:ext>
            </a:extLst>
          </p:cNvPr>
          <p:cNvSpPr txBox="1"/>
          <p:nvPr/>
        </p:nvSpPr>
        <p:spPr>
          <a:xfrm>
            <a:off x="143321" y="6554340"/>
            <a:ext cx="4160520" cy="261610"/>
          </a:xfrm>
          <a:prstGeom prst="rect">
            <a:avLst/>
          </a:prstGeom>
          <a:noFill/>
        </p:spPr>
        <p:txBody>
          <a:bodyPr wrap="square" rtlCol="0">
            <a:spAutoFit/>
          </a:bodyPr>
          <a:lstStyle/>
          <a:p>
            <a:r>
              <a:rPr lang="en-DK" sz="1100">
                <a:solidFill>
                  <a:schemeClr val="bg1"/>
                </a:solidFill>
              </a:rPr>
              <a:t>© Vesna </a:t>
            </a:r>
            <a:r>
              <a:rPr lang="en-DK" sz="1100" err="1">
                <a:solidFill>
                  <a:schemeClr val="bg1"/>
                </a:solidFill>
              </a:rPr>
              <a:t>Špoljar</a:t>
            </a:r>
            <a:r>
              <a:rPr lang="en-DK" sz="1100">
                <a:solidFill>
                  <a:schemeClr val="bg1"/>
                </a:solidFill>
              </a:rPr>
              <a:t>, Climate Change PIX /EEA</a:t>
            </a:r>
          </a:p>
        </p:txBody>
      </p:sp>
    </p:spTree>
    <p:extLst>
      <p:ext uri="{BB962C8B-B14F-4D97-AF65-F5344CB8AC3E}">
        <p14:creationId xmlns:p14="http://schemas.microsoft.com/office/powerpoint/2010/main" val="1050536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511A1E2-6288-25B2-9AA1-15F530E297F6}"/>
              </a:ext>
            </a:extLst>
          </p:cNvPr>
          <p:cNvSpPr txBox="1">
            <a:spLocks/>
          </p:cNvSpPr>
          <p:nvPr/>
        </p:nvSpPr>
        <p:spPr>
          <a:xfrm>
            <a:off x="213821" y="153805"/>
            <a:ext cx="11901979"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300" b="1">
                <a:solidFill>
                  <a:schemeClr val="bg1"/>
                </a:solidFill>
              </a:rPr>
              <a:t>Topic IV - Boosting regional and sectoral adaptation through new/updated Climate-ADAPT tools</a:t>
            </a:r>
            <a:endParaRPr lang="en-DK" sz="2300" b="1">
              <a:solidFill>
                <a:schemeClr val="bg1"/>
              </a:solidFill>
            </a:endParaRPr>
          </a:p>
        </p:txBody>
      </p:sp>
      <p:sp>
        <p:nvSpPr>
          <p:cNvPr id="3" name="TextBox 2">
            <a:extLst>
              <a:ext uri="{FF2B5EF4-FFF2-40B4-BE49-F238E27FC236}">
                <a16:creationId xmlns:a16="http://schemas.microsoft.com/office/drawing/2014/main" id="{7DB4B97E-49AF-DC21-7DB2-AD92E398E188}"/>
              </a:ext>
            </a:extLst>
          </p:cNvPr>
          <p:cNvSpPr txBox="1"/>
          <p:nvPr/>
        </p:nvSpPr>
        <p:spPr>
          <a:xfrm>
            <a:off x="804334" y="1209488"/>
            <a:ext cx="3713345" cy="452431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b="1">
                <a:solidFill>
                  <a:srgbClr val="002060"/>
                </a:solidFill>
              </a:rPr>
              <a:t>Launch of the Regional Adaptation Support Tool (RAST) on the EU Mission Portal</a:t>
            </a:r>
          </a:p>
          <a:p>
            <a:endParaRPr lang="en-US" b="1">
              <a:solidFill>
                <a:srgbClr val="002060"/>
              </a:solidFill>
            </a:endParaRPr>
          </a:p>
          <a:p>
            <a:pPr marL="342900" indent="-342900">
              <a:buFont typeface="Arial" panose="020B0604020202020204" pitchFamily="34" charset="0"/>
              <a:buChar char="•"/>
            </a:pPr>
            <a:r>
              <a:rPr lang="en-US" b="1">
                <a:solidFill>
                  <a:srgbClr val="002060"/>
                </a:solidFill>
              </a:rPr>
              <a:t>New release of the Adaptation Dashboard for climate resilience in European regions on the EU Mission Portal</a:t>
            </a:r>
          </a:p>
          <a:p>
            <a:pPr marL="342900" indent="-342900">
              <a:buFont typeface="Arial" panose="020B0604020202020204" pitchFamily="34" charset="0"/>
              <a:buChar char="•"/>
            </a:pPr>
            <a:endParaRPr lang="en-US" b="1">
              <a:solidFill>
                <a:srgbClr val="002060"/>
              </a:solidFill>
              <a:cs typeface="Calibri"/>
            </a:endParaRPr>
          </a:p>
          <a:p>
            <a:pPr marL="342900" indent="-342900">
              <a:buFont typeface="Arial" panose="020B0604020202020204" pitchFamily="34" charset="0"/>
              <a:buChar char="•"/>
            </a:pPr>
            <a:endParaRPr lang="en-US" b="1">
              <a:solidFill>
                <a:srgbClr val="002060"/>
              </a:solidFill>
              <a:cs typeface="Calibri"/>
            </a:endParaRPr>
          </a:p>
          <a:p>
            <a:endParaRPr lang="en-US" b="1">
              <a:solidFill>
                <a:srgbClr val="002060"/>
              </a:solidFill>
              <a:cs typeface="Calibri"/>
            </a:endParaRPr>
          </a:p>
          <a:p>
            <a:pPr marL="342900" indent="-342900">
              <a:buFont typeface="Arial" panose="020B0604020202020204" pitchFamily="34" charset="0"/>
              <a:buChar char="•"/>
            </a:pPr>
            <a:r>
              <a:rPr lang="en-US" b="1">
                <a:solidFill>
                  <a:srgbClr val="002060"/>
                </a:solidFill>
              </a:rPr>
              <a:t>New developments on the European Climate and Health Observatory</a:t>
            </a:r>
          </a:p>
          <a:p>
            <a:pPr marL="342900" indent="-342900">
              <a:buFont typeface="Arial" panose="020B0604020202020204" pitchFamily="34" charset="0"/>
              <a:buChar char="•"/>
            </a:pPr>
            <a:endParaRPr lang="en-US"/>
          </a:p>
          <a:p>
            <a:endParaRPr lang="en-US"/>
          </a:p>
        </p:txBody>
      </p:sp>
      <p:pic>
        <p:nvPicPr>
          <p:cNvPr id="8" name="Picture 7">
            <a:extLst>
              <a:ext uri="{FF2B5EF4-FFF2-40B4-BE49-F238E27FC236}">
                <a16:creationId xmlns:a16="http://schemas.microsoft.com/office/drawing/2014/main" id="{0E1FA48A-AD46-771D-0AC1-C057AA9F1792}"/>
              </a:ext>
            </a:extLst>
          </p:cNvPr>
          <p:cNvPicPr>
            <a:picLocks noChangeAspect="1"/>
          </p:cNvPicPr>
          <p:nvPr/>
        </p:nvPicPr>
        <p:blipFill>
          <a:blip r:embed="rId3"/>
          <a:stretch>
            <a:fillRect/>
          </a:stretch>
        </p:blipFill>
        <p:spPr>
          <a:xfrm>
            <a:off x="5205121" y="1204591"/>
            <a:ext cx="5653379" cy="240559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12F2CBE0-151F-C32D-41A0-1627352FC7BD}"/>
              </a:ext>
            </a:extLst>
          </p:cNvPr>
          <p:cNvSpPr/>
          <p:nvPr/>
        </p:nvSpPr>
        <p:spPr>
          <a:xfrm>
            <a:off x="6944938" y="1211615"/>
            <a:ext cx="983524" cy="25101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Graphic 10">
            <a:extLst>
              <a:ext uri="{FF2B5EF4-FFF2-40B4-BE49-F238E27FC236}">
                <a16:creationId xmlns:a16="http://schemas.microsoft.com/office/drawing/2014/main" id="{04BC80EA-70EF-D4C4-93EA-19885B7548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5121" y="4299259"/>
            <a:ext cx="3315653" cy="723415"/>
          </a:xfrm>
          <a:prstGeom prst="rect">
            <a:avLst/>
          </a:prstGeom>
        </p:spPr>
      </p:pic>
    </p:spTree>
    <p:extLst>
      <p:ext uri="{BB962C8B-B14F-4D97-AF65-F5344CB8AC3E}">
        <p14:creationId xmlns:p14="http://schemas.microsoft.com/office/powerpoint/2010/main" val="1057302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342FA2B9-7688-9B23-945D-DB5A71F7883F}"/>
              </a:ext>
            </a:extLst>
          </p:cNvPr>
          <p:cNvSpPr txBox="1">
            <a:spLocks/>
          </p:cNvSpPr>
          <p:nvPr/>
        </p:nvSpPr>
        <p:spPr>
          <a:xfrm>
            <a:off x="585863" y="170447"/>
            <a:ext cx="11377720" cy="10556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b="1">
                <a:solidFill>
                  <a:schemeClr val="bg1"/>
                </a:solidFill>
                <a:ea typeface="+mn-lt"/>
                <a:cs typeface="+mn-lt"/>
              </a:rPr>
              <a:t>Regional Adaptation Support Tool on Mission Portal</a:t>
            </a:r>
            <a:endParaRPr lang="en-US">
              <a:solidFill>
                <a:schemeClr val="bg1"/>
              </a:solidFill>
              <a:cs typeface="Calibri" panose="020F0502020204030204"/>
            </a:endParaRPr>
          </a:p>
        </p:txBody>
      </p:sp>
      <p:pic>
        <p:nvPicPr>
          <p:cNvPr id="3" name="Picture 2">
            <a:extLst>
              <a:ext uri="{FF2B5EF4-FFF2-40B4-BE49-F238E27FC236}">
                <a16:creationId xmlns:a16="http://schemas.microsoft.com/office/drawing/2014/main" id="{E94439E3-53B3-99A8-237A-297FF7F94B6E}"/>
              </a:ext>
            </a:extLst>
          </p:cNvPr>
          <p:cNvPicPr>
            <a:picLocks noChangeAspect="1"/>
          </p:cNvPicPr>
          <p:nvPr/>
        </p:nvPicPr>
        <p:blipFill rotWithShape="1">
          <a:blip r:embed="rId3"/>
          <a:srcRect r="2018"/>
          <a:stretch/>
        </p:blipFill>
        <p:spPr>
          <a:xfrm>
            <a:off x="10195827" y="145844"/>
            <a:ext cx="1943100" cy="447675"/>
          </a:xfrm>
          <a:prstGeom prst="rect">
            <a:avLst/>
          </a:prstGeom>
        </p:spPr>
      </p:pic>
      <p:pic>
        <p:nvPicPr>
          <p:cNvPr id="2" name="Picture 1">
            <a:extLst>
              <a:ext uri="{FF2B5EF4-FFF2-40B4-BE49-F238E27FC236}">
                <a16:creationId xmlns:a16="http://schemas.microsoft.com/office/drawing/2014/main" id="{435551A0-6AAA-7211-7F6E-ED6C3373CE2C}"/>
              </a:ext>
            </a:extLst>
          </p:cNvPr>
          <p:cNvPicPr>
            <a:picLocks noChangeAspect="1"/>
          </p:cNvPicPr>
          <p:nvPr/>
        </p:nvPicPr>
        <p:blipFill rotWithShape="1">
          <a:blip r:embed="rId4"/>
          <a:srcRect r="460"/>
          <a:stretch/>
        </p:blipFill>
        <p:spPr>
          <a:xfrm>
            <a:off x="1713734" y="1077813"/>
            <a:ext cx="4039902" cy="3583667"/>
          </a:xfrm>
          <a:prstGeom prst="rect">
            <a:avLst/>
          </a:prstGeom>
        </p:spPr>
      </p:pic>
      <p:pic>
        <p:nvPicPr>
          <p:cNvPr id="4" name="Picture 3">
            <a:extLst>
              <a:ext uri="{FF2B5EF4-FFF2-40B4-BE49-F238E27FC236}">
                <a16:creationId xmlns:a16="http://schemas.microsoft.com/office/drawing/2014/main" id="{F9DBB871-47C5-03C0-4FBB-E09789C554A1}"/>
              </a:ext>
            </a:extLst>
          </p:cNvPr>
          <p:cNvPicPr>
            <a:picLocks noChangeAspect="1"/>
          </p:cNvPicPr>
          <p:nvPr/>
        </p:nvPicPr>
        <p:blipFill rotWithShape="1">
          <a:blip r:embed="rId5"/>
          <a:srcRect b="902"/>
          <a:stretch/>
        </p:blipFill>
        <p:spPr>
          <a:xfrm>
            <a:off x="5865180" y="1077813"/>
            <a:ext cx="4257902" cy="5225333"/>
          </a:xfrm>
          <a:prstGeom prst="rect">
            <a:avLst/>
          </a:prstGeom>
        </p:spPr>
      </p:pic>
      <p:sp>
        <p:nvSpPr>
          <p:cNvPr id="5" name="Rectangle 4">
            <a:extLst>
              <a:ext uri="{FF2B5EF4-FFF2-40B4-BE49-F238E27FC236}">
                <a16:creationId xmlns:a16="http://schemas.microsoft.com/office/drawing/2014/main" id="{993DDFCF-2AE2-F883-B74B-BE5C2EF0DFCB}"/>
              </a:ext>
            </a:extLst>
          </p:cNvPr>
          <p:cNvSpPr/>
          <p:nvPr/>
        </p:nvSpPr>
        <p:spPr>
          <a:xfrm>
            <a:off x="1764406" y="3258355"/>
            <a:ext cx="998112" cy="13458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Rectangle 5">
            <a:extLst>
              <a:ext uri="{FF2B5EF4-FFF2-40B4-BE49-F238E27FC236}">
                <a16:creationId xmlns:a16="http://schemas.microsoft.com/office/drawing/2014/main" id="{2AE3DD8B-CA6D-E80E-D267-1ECB48EEA72F}"/>
              </a:ext>
            </a:extLst>
          </p:cNvPr>
          <p:cNvSpPr/>
          <p:nvPr/>
        </p:nvSpPr>
        <p:spPr>
          <a:xfrm>
            <a:off x="7134896" y="1558344"/>
            <a:ext cx="746974" cy="1481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89081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1D58C-E4B0-439D-8D34-48CE935D8867}"/>
              </a:ext>
            </a:extLst>
          </p:cNvPr>
          <p:cNvSpPr txBox="1"/>
          <p:nvPr/>
        </p:nvSpPr>
        <p:spPr>
          <a:xfrm>
            <a:off x="804334" y="1209488"/>
            <a:ext cx="3713345" cy="4031873"/>
          </a:xfrm>
          <a:prstGeom prst="rect">
            <a:avLst/>
          </a:prstGeom>
          <a:noFill/>
        </p:spPr>
        <p:txBody>
          <a:bodyPr wrap="square" lIns="91440" tIns="45720" rIns="91440" bIns="45720" rtlCol="0" anchor="t">
            <a:spAutoFit/>
          </a:bodyPr>
          <a:lstStyle/>
          <a:p>
            <a:r>
              <a:rPr lang="en-US" sz="2000" b="1">
                <a:solidFill>
                  <a:srgbClr val="002060"/>
                </a:solidFill>
              </a:rPr>
              <a:t>Blaz Kurnik, </a:t>
            </a:r>
          </a:p>
          <a:p>
            <a:r>
              <a:rPr lang="en-US" sz="2000" i="1">
                <a:solidFill>
                  <a:srgbClr val="002060"/>
                </a:solidFill>
              </a:rPr>
              <a:t>Head of group Climate change impacts and adaptation</a:t>
            </a:r>
          </a:p>
          <a:p>
            <a:r>
              <a:rPr lang="en-US" sz="2000" i="1">
                <a:solidFill>
                  <a:srgbClr val="002060"/>
                </a:solidFill>
              </a:rPr>
              <a:t>European Environment Agency</a:t>
            </a:r>
            <a:endParaRPr lang="en-US" sz="2000" b="1">
              <a:solidFill>
                <a:srgbClr val="002060"/>
              </a:solidFill>
            </a:endParaRPr>
          </a:p>
          <a:p>
            <a:endParaRPr lang="en-US" sz="2000" b="1">
              <a:solidFill>
                <a:srgbClr val="002060"/>
              </a:solidFill>
            </a:endParaRPr>
          </a:p>
          <a:p>
            <a:r>
              <a:rPr lang="en-US" sz="2000" b="1">
                <a:solidFill>
                  <a:srgbClr val="002060"/>
                </a:solidFill>
              </a:rPr>
              <a:t>Peter Loeffler, </a:t>
            </a:r>
          </a:p>
          <a:p>
            <a:r>
              <a:rPr lang="en-US" sz="2000" i="1">
                <a:solidFill>
                  <a:srgbClr val="002060"/>
                </a:solidFill>
              </a:rPr>
              <a:t>European Commission, </a:t>
            </a:r>
          </a:p>
          <a:p>
            <a:r>
              <a:rPr lang="en-US" sz="2000" i="1">
                <a:solidFill>
                  <a:srgbClr val="002060"/>
                </a:solidFill>
              </a:rPr>
              <a:t>DG Climate Action  </a:t>
            </a:r>
          </a:p>
          <a:p>
            <a:endParaRPr lang="en-US" sz="2000" b="1">
              <a:solidFill>
                <a:srgbClr val="002060"/>
              </a:solidFill>
            </a:endParaRPr>
          </a:p>
          <a:p>
            <a:r>
              <a:rPr lang="en-US" sz="2000" i="1"/>
              <a:t> </a:t>
            </a:r>
            <a:endParaRPr lang="en-US" sz="2000"/>
          </a:p>
          <a:p>
            <a:endParaRPr lang="en-US" sz="2000"/>
          </a:p>
          <a:p>
            <a:endParaRPr lang="en-US"/>
          </a:p>
          <a:p>
            <a:endParaRPr lang="en-US"/>
          </a:p>
        </p:txBody>
      </p:sp>
      <p:pic>
        <p:nvPicPr>
          <p:cNvPr id="8" name="Picture 7">
            <a:extLst>
              <a:ext uri="{FF2B5EF4-FFF2-40B4-BE49-F238E27FC236}">
                <a16:creationId xmlns:a16="http://schemas.microsoft.com/office/drawing/2014/main" id="{8BF61AA9-CB62-B76B-1734-B1BFF9C71234}"/>
              </a:ext>
            </a:extLst>
          </p:cNvPr>
          <p:cNvPicPr>
            <a:picLocks noChangeAspect="1"/>
          </p:cNvPicPr>
          <p:nvPr/>
        </p:nvPicPr>
        <p:blipFill rotWithShape="1">
          <a:blip r:embed="rId3">
            <a:extLst>
              <a:ext uri="{28A0092B-C50C-407E-A947-70E740481C1C}">
                <a14:useLocalDpi xmlns:a14="http://schemas.microsoft.com/office/drawing/2010/main" val="0"/>
              </a:ext>
            </a:extLst>
          </a:blip>
          <a:srcRect t="3419" b="2"/>
          <a:stretch/>
        </p:blipFill>
        <p:spPr>
          <a:xfrm>
            <a:off x="5298157" y="972334"/>
            <a:ext cx="5967528" cy="5118040"/>
          </a:xfrm>
          <a:prstGeom prst="rect">
            <a:avLst/>
          </a:prstGeom>
          <a:ln>
            <a:noFill/>
          </a:ln>
          <a:effectLst>
            <a:outerShdw blurRad="292100" dist="139700" dir="2700000" algn="tl" rotWithShape="0">
              <a:srgbClr val="333333">
                <a:alpha val="65000"/>
              </a:srgbClr>
            </a:outerShdw>
          </a:effectLst>
        </p:spPr>
      </p:pic>
      <p:sp>
        <p:nvSpPr>
          <p:cNvPr id="5" name="Text Placeholder 1">
            <a:extLst>
              <a:ext uri="{FF2B5EF4-FFF2-40B4-BE49-F238E27FC236}">
                <a16:creationId xmlns:a16="http://schemas.microsoft.com/office/drawing/2014/main" id="{26E7DBF4-110C-D3D7-F4D7-E1AE3771B63D}"/>
              </a:ext>
            </a:extLst>
          </p:cNvPr>
          <p:cNvSpPr>
            <a:spLocks noGrp="1"/>
          </p:cNvSpPr>
          <p:nvPr>
            <p:ph type="body" sz="quarter" idx="4294967295"/>
          </p:nvPr>
        </p:nvSpPr>
        <p:spPr>
          <a:xfrm>
            <a:off x="649893" y="213752"/>
            <a:ext cx="10892213" cy="1055683"/>
          </a:xfrm>
          <a:prstGeom prst="rect">
            <a:avLst/>
          </a:prstGeom>
        </p:spPr>
        <p:txBody>
          <a:bodyPr/>
          <a:lstStyle/>
          <a:p>
            <a:pPr marL="0" indent="0" algn="l">
              <a:buNone/>
            </a:pPr>
            <a:r>
              <a:rPr lang="en-US" sz="2800" b="1">
                <a:solidFill>
                  <a:schemeClr val="bg1"/>
                </a:solidFill>
              </a:rPr>
              <a:t>Welcome</a:t>
            </a:r>
            <a:endParaRPr lang="en-DK" sz="2400" b="1">
              <a:solidFill>
                <a:schemeClr val="bg1"/>
              </a:solidFill>
            </a:endParaRPr>
          </a:p>
        </p:txBody>
      </p:sp>
    </p:spTree>
    <p:extLst>
      <p:ext uri="{BB962C8B-B14F-4D97-AF65-F5344CB8AC3E}">
        <p14:creationId xmlns:p14="http://schemas.microsoft.com/office/powerpoint/2010/main" val="698254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342FA2B9-7688-9B23-945D-DB5A71F7883F}"/>
              </a:ext>
            </a:extLst>
          </p:cNvPr>
          <p:cNvSpPr txBox="1">
            <a:spLocks/>
          </p:cNvSpPr>
          <p:nvPr/>
        </p:nvSpPr>
        <p:spPr>
          <a:xfrm>
            <a:off x="585863" y="170447"/>
            <a:ext cx="11377720" cy="10556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b="1">
                <a:solidFill>
                  <a:schemeClr val="bg1"/>
                </a:solidFill>
                <a:ea typeface="+mn-lt"/>
                <a:cs typeface="+mn-lt"/>
              </a:rPr>
              <a:t>Regional Adaptation Support Tool on Mission Portal</a:t>
            </a:r>
            <a:endParaRPr lang="en-US">
              <a:solidFill>
                <a:schemeClr val="bg1"/>
              </a:solidFill>
              <a:cs typeface="Calibri" panose="020F0502020204030204"/>
            </a:endParaRPr>
          </a:p>
        </p:txBody>
      </p:sp>
      <p:pic>
        <p:nvPicPr>
          <p:cNvPr id="3" name="Picture 2">
            <a:extLst>
              <a:ext uri="{FF2B5EF4-FFF2-40B4-BE49-F238E27FC236}">
                <a16:creationId xmlns:a16="http://schemas.microsoft.com/office/drawing/2014/main" id="{E94439E3-53B3-99A8-237A-297FF7F94B6E}"/>
              </a:ext>
            </a:extLst>
          </p:cNvPr>
          <p:cNvPicPr>
            <a:picLocks noChangeAspect="1"/>
          </p:cNvPicPr>
          <p:nvPr/>
        </p:nvPicPr>
        <p:blipFill rotWithShape="1">
          <a:blip r:embed="rId3"/>
          <a:srcRect r="2018"/>
          <a:stretch/>
        </p:blipFill>
        <p:spPr>
          <a:xfrm>
            <a:off x="10195827" y="145844"/>
            <a:ext cx="1943100" cy="447675"/>
          </a:xfrm>
          <a:prstGeom prst="rect">
            <a:avLst/>
          </a:prstGeom>
        </p:spPr>
      </p:pic>
      <p:pic>
        <p:nvPicPr>
          <p:cNvPr id="6" name="Picture 2" descr="A screen shot of a computer&#10;&#10;Description automatically generated">
            <a:extLst>
              <a:ext uri="{FF2B5EF4-FFF2-40B4-BE49-F238E27FC236}">
                <a16:creationId xmlns:a16="http://schemas.microsoft.com/office/drawing/2014/main" id="{53EA099A-EFF7-5F9A-2291-9D53287F2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0">
            <a:extLst>
              <a:ext uri="{FF2B5EF4-FFF2-40B4-BE49-F238E27FC236}">
                <a16:creationId xmlns:a16="http://schemas.microsoft.com/office/drawing/2014/main" id="{1F2A9471-E7E8-B51C-D06A-474B9BE58AFE}"/>
              </a:ext>
            </a:extLst>
          </p:cNvPr>
          <p:cNvSpPr txBox="1"/>
          <p:nvPr/>
        </p:nvSpPr>
        <p:spPr>
          <a:xfrm>
            <a:off x="6881966" y="6041222"/>
            <a:ext cx="2537179"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alibri"/>
                <a:ea typeface="Calibri"/>
                <a:cs typeface="Calibri"/>
              </a:rPr>
              <a:t>Visit the </a:t>
            </a:r>
            <a:r>
              <a:rPr lang="en-US" b="1">
                <a:latin typeface="Calibri"/>
                <a:ea typeface="Calibri"/>
                <a:cs typeface="Calibri"/>
                <a:hlinkClick r:id="rId5"/>
              </a:rPr>
              <a:t>RAST page </a:t>
            </a:r>
            <a:br>
              <a:rPr lang="en-US" b="1">
                <a:latin typeface="Calibri"/>
              </a:rPr>
            </a:br>
            <a:r>
              <a:rPr lang="en-US" b="1">
                <a:latin typeface="Calibri"/>
                <a:ea typeface="Calibri"/>
                <a:cs typeface="Calibri"/>
              </a:rPr>
              <a:t>on the </a:t>
            </a:r>
            <a:r>
              <a:rPr lang="en-US" b="1">
                <a:latin typeface="Calibri"/>
                <a:ea typeface="Calibri"/>
                <a:cs typeface="Calibri"/>
                <a:hlinkClick r:id="rId6"/>
              </a:rPr>
              <a:t>Mission Portal</a:t>
            </a:r>
            <a:endParaRPr lang="en-US" b="1">
              <a:latin typeface="Calibri"/>
              <a:ea typeface="Calibri"/>
              <a:cs typeface="Calibri"/>
            </a:endParaRPr>
          </a:p>
        </p:txBody>
      </p:sp>
    </p:spTree>
    <p:extLst>
      <p:ext uri="{BB962C8B-B14F-4D97-AF65-F5344CB8AC3E}">
        <p14:creationId xmlns:p14="http://schemas.microsoft.com/office/powerpoint/2010/main" val="393199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342FA2B9-7688-9B23-945D-DB5A71F7883F}"/>
              </a:ext>
            </a:extLst>
          </p:cNvPr>
          <p:cNvSpPr txBox="1">
            <a:spLocks/>
          </p:cNvSpPr>
          <p:nvPr/>
        </p:nvSpPr>
        <p:spPr>
          <a:xfrm>
            <a:off x="585863" y="170447"/>
            <a:ext cx="11377720" cy="10556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b="1">
                <a:solidFill>
                  <a:schemeClr val="bg1"/>
                </a:solidFill>
                <a:ea typeface="+mn-lt"/>
                <a:cs typeface="+mn-lt"/>
              </a:rPr>
              <a:t>Regional Adaptation Support Tool on Mission Portal</a:t>
            </a:r>
            <a:endParaRPr lang="en-US">
              <a:solidFill>
                <a:schemeClr val="bg1"/>
              </a:solidFill>
              <a:cs typeface="Calibri" panose="020F0502020204030204"/>
            </a:endParaRPr>
          </a:p>
        </p:txBody>
      </p:sp>
      <p:pic>
        <p:nvPicPr>
          <p:cNvPr id="3" name="Picture 2">
            <a:extLst>
              <a:ext uri="{FF2B5EF4-FFF2-40B4-BE49-F238E27FC236}">
                <a16:creationId xmlns:a16="http://schemas.microsoft.com/office/drawing/2014/main" id="{E94439E3-53B3-99A8-237A-297FF7F94B6E}"/>
              </a:ext>
            </a:extLst>
          </p:cNvPr>
          <p:cNvPicPr>
            <a:picLocks noChangeAspect="1"/>
          </p:cNvPicPr>
          <p:nvPr/>
        </p:nvPicPr>
        <p:blipFill rotWithShape="1">
          <a:blip r:embed="rId3"/>
          <a:srcRect r="2018"/>
          <a:stretch/>
        </p:blipFill>
        <p:spPr>
          <a:xfrm>
            <a:off x="10195827" y="145844"/>
            <a:ext cx="1943100" cy="447675"/>
          </a:xfrm>
          <a:prstGeom prst="rect">
            <a:avLst/>
          </a:prstGeom>
        </p:spPr>
      </p:pic>
      <p:pic>
        <p:nvPicPr>
          <p:cNvPr id="2" name="Picture 1">
            <a:extLst>
              <a:ext uri="{FF2B5EF4-FFF2-40B4-BE49-F238E27FC236}">
                <a16:creationId xmlns:a16="http://schemas.microsoft.com/office/drawing/2014/main" id="{5E25CF5C-9521-5EC2-3224-14F74189F75B}"/>
              </a:ext>
            </a:extLst>
          </p:cNvPr>
          <p:cNvPicPr>
            <a:picLocks noChangeAspect="1"/>
          </p:cNvPicPr>
          <p:nvPr/>
        </p:nvPicPr>
        <p:blipFill>
          <a:blip r:embed="rId4"/>
          <a:stretch>
            <a:fillRect/>
          </a:stretch>
        </p:blipFill>
        <p:spPr>
          <a:xfrm>
            <a:off x="5761151" y="1368372"/>
            <a:ext cx="3600484" cy="5319181"/>
          </a:xfrm>
          <a:prstGeom prst="rect">
            <a:avLst/>
          </a:prstGeom>
        </p:spPr>
      </p:pic>
      <p:pic>
        <p:nvPicPr>
          <p:cNvPr id="4" name="Picture 3">
            <a:extLst>
              <a:ext uri="{FF2B5EF4-FFF2-40B4-BE49-F238E27FC236}">
                <a16:creationId xmlns:a16="http://schemas.microsoft.com/office/drawing/2014/main" id="{BF1D7FB8-0FB9-5D89-A069-89B53DA64234}"/>
              </a:ext>
            </a:extLst>
          </p:cNvPr>
          <p:cNvPicPr>
            <a:picLocks noChangeAspect="1"/>
          </p:cNvPicPr>
          <p:nvPr/>
        </p:nvPicPr>
        <p:blipFill rotWithShape="1">
          <a:blip r:embed="rId5"/>
          <a:srcRect t="789" b="-1"/>
          <a:stretch/>
        </p:blipFill>
        <p:spPr>
          <a:xfrm>
            <a:off x="1981858" y="862885"/>
            <a:ext cx="3704165" cy="4959226"/>
          </a:xfrm>
          <a:prstGeom prst="rect">
            <a:avLst/>
          </a:prstGeom>
        </p:spPr>
      </p:pic>
    </p:spTree>
    <p:extLst>
      <p:ext uri="{BB962C8B-B14F-4D97-AF65-F5344CB8AC3E}">
        <p14:creationId xmlns:p14="http://schemas.microsoft.com/office/powerpoint/2010/main" val="2773755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342FA2B9-7688-9B23-945D-DB5A71F7883F}"/>
              </a:ext>
            </a:extLst>
          </p:cNvPr>
          <p:cNvSpPr txBox="1">
            <a:spLocks/>
          </p:cNvSpPr>
          <p:nvPr/>
        </p:nvSpPr>
        <p:spPr>
          <a:xfrm>
            <a:off x="585863" y="170447"/>
            <a:ext cx="11377720" cy="10556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b="1">
                <a:solidFill>
                  <a:schemeClr val="bg1"/>
                </a:solidFill>
                <a:ea typeface="+mn-lt"/>
                <a:cs typeface="+mn-lt"/>
              </a:rPr>
              <a:t>Regional Adaptation Support Tool on Mission Portal</a:t>
            </a:r>
            <a:endParaRPr lang="en-US">
              <a:solidFill>
                <a:schemeClr val="bg1"/>
              </a:solidFill>
              <a:cs typeface="Calibri" panose="020F0502020204030204"/>
            </a:endParaRPr>
          </a:p>
        </p:txBody>
      </p:sp>
      <p:pic>
        <p:nvPicPr>
          <p:cNvPr id="3" name="Picture 2">
            <a:extLst>
              <a:ext uri="{FF2B5EF4-FFF2-40B4-BE49-F238E27FC236}">
                <a16:creationId xmlns:a16="http://schemas.microsoft.com/office/drawing/2014/main" id="{E94439E3-53B3-99A8-237A-297FF7F94B6E}"/>
              </a:ext>
            </a:extLst>
          </p:cNvPr>
          <p:cNvPicPr>
            <a:picLocks noChangeAspect="1"/>
          </p:cNvPicPr>
          <p:nvPr/>
        </p:nvPicPr>
        <p:blipFill rotWithShape="1">
          <a:blip r:embed="rId3"/>
          <a:srcRect r="2018"/>
          <a:stretch/>
        </p:blipFill>
        <p:spPr>
          <a:xfrm>
            <a:off x="10195827" y="145844"/>
            <a:ext cx="1943100" cy="447675"/>
          </a:xfrm>
          <a:prstGeom prst="rect">
            <a:avLst/>
          </a:prstGeom>
        </p:spPr>
      </p:pic>
      <p:pic>
        <p:nvPicPr>
          <p:cNvPr id="2" name="Picture 1">
            <a:extLst>
              <a:ext uri="{FF2B5EF4-FFF2-40B4-BE49-F238E27FC236}">
                <a16:creationId xmlns:a16="http://schemas.microsoft.com/office/drawing/2014/main" id="{C3315682-A6B2-86C6-FC38-D627963C9E36}"/>
              </a:ext>
            </a:extLst>
          </p:cNvPr>
          <p:cNvPicPr>
            <a:picLocks noChangeAspect="1"/>
          </p:cNvPicPr>
          <p:nvPr/>
        </p:nvPicPr>
        <p:blipFill>
          <a:blip r:embed="rId4"/>
          <a:stretch>
            <a:fillRect/>
          </a:stretch>
        </p:blipFill>
        <p:spPr>
          <a:xfrm>
            <a:off x="1847489" y="997016"/>
            <a:ext cx="3919277" cy="5790150"/>
          </a:xfrm>
          <a:prstGeom prst="rect">
            <a:avLst/>
          </a:prstGeom>
        </p:spPr>
      </p:pic>
      <p:pic>
        <p:nvPicPr>
          <p:cNvPr id="4" name="Picture 3">
            <a:extLst>
              <a:ext uri="{FF2B5EF4-FFF2-40B4-BE49-F238E27FC236}">
                <a16:creationId xmlns:a16="http://schemas.microsoft.com/office/drawing/2014/main" id="{BA675C09-F5DB-C547-CC1C-924CC285F51D}"/>
              </a:ext>
            </a:extLst>
          </p:cNvPr>
          <p:cNvPicPr>
            <a:picLocks noChangeAspect="1"/>
          </p:cNvPicPr>
          <p:nvPr/>
        </p:nvPicPr>
        <p:blipFill rotWithShape="1">
          <a:blip r:embed="rId5"/>
          <a:srcRect l="17995" b="4308"/>
          <a:stretch/>
        </p:blipFill>
        <p:spPr>
          <a:xfrm>
            <a:off x="5920358" y="901139"/>
            <a:ext cx="3351801" cy="3592927"/>
          </a:xfrm>
          <a:prstGeom prst="rect">
            <a:avLst/>
          </a:prstGeom>
        </p:spPr>
      </p:pic>
      <p:pic>
        <p:nvPicPr>
          <p:cNvPr id="5" name="Picture 4">
            <a:extLst>
              <a:ext uri="{FF2B5EF4-FFF2-40B4-BE49-F238E27FC236}">
                <a16:creationId xmlns:a16="http://schemas.microsoft.com/office/drawing/2014/main" id="{05A73BF8-27CB-17AE-D885-C4E919457D9C}"/>
              </a:ext>
            </a:extLst>
          </p:cNvPr>
          <p:cNvPicPr>
            <a:picLocks noChangeAspect="1"/>
          </p:cNvPicPr>
          <p:nvPr/>
        </p:nvPicPr>
        <p:blipFill rotWithShape="1">
          <a:blip r:embed="rId6"/>
          <a:srcRect t="6136" b="7395"/>
          <a:stretch/>
        </p:blipFill>
        <p:spPr>
          <a:xfrm>
            <a:off x="6158493" y="4494066"/>
            <a:ext cx="5805090" cy="2270886"/>
          </a:xfrm>
          <a:prstGeom prst="rect">
            <a:avLst/>
          </a:prstGeom>
        </p:spPr>
      </p:pic>
    </p:spTree>
    <p:extLst>
      <p:ext uri="{BB962C8B-B14F-4D97-AF65-F5344CB8AC3E}">
        <p14:creationId xmlns:p14="http://schemas.microsoft.com/office/powerpoint/2010/main" val="3784753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B5CAF1-2B97-EAC8-84FE-D52743B92204}"/>
              </a:ext>
            </a:extLst>
          </p:cNvPr>
          <p:cNvSpPr>
            <a:spLocks noGrp="1"/>
          </p:cNvSpPr>
          <p:nvPr>
            <p:ph idx="1"/>
          </p:nvPr>
        </p:nvSpPr>
        <p:spPr>
          <a:xfrm>
            <a:off x="607797" y="3250891"/>
            <a:ext cx="10962652" cy="738233"/>
          </a:xfrm>
        </p:spPr>
        <p:txBody>
          <a:bodyPr lIns="91440" tIns="45720" rIns="91440" bIns="45720" anchor="t">
            <a:noAutofit/>
          </a:bodyPr>
          <a:lstStyle/>
          <a:p>
            <a:pPr marL="342900" indent="-342900">
              <a:lnSpc>
                <a:spcPct val="100000"/>
              </a:lnSpc>
              <a:spcBef>
                <a:spcPts val="0"/>
              </a:spcBef>
              <a:buFont typeface="Wingdings"/>
              <a:buChar char="§"/>
            </a:pPr>
            <a:r>
              <a:rPr lang="en-US" sz="2000">
                <a:solidFill>
                  <a:srgbClr val="008173"/>
                </a:solidFill>
                <a:latin typeface="Calibri"/>
                <a:cs typeface="Arial"/>
              </a:rPr>
              <a:t>NEW indicators: JRC vulnerability index - Soil Sealing - Stations with excellent bathing water quality</a:t>
            </a:r>
          </a:p>
          <a:p>
            <a:pPr marL="285750" indent="-285750">
              <a:lnSpc>
                <a:spcPct val="100000"/>
              </a:lnSpc>
              <a:spcBef>
                <a:spcPts val="0"/>
              </a:spcBef>
              <a:buFont typeface="Wingdings"/>
              <a:buChar char="§"/>
            </a:pPr>
            <a:r>
              <a:rPr lang="en-US" sz="2000">
                <a:solidFill>
                  <a:srgbClr val="008173"/>
                </a:solidFill>
                <a:latin typeface="Calibri"/>
                <a:cs typeface="Arial"/>
              </a:rPr>
              <a:t> Give your feedback</a:t>
            </a:r>
            <a:endParaRPr lang="en-US" sz="2000">
              <a:solidFill>
                <a:srgbClr val="008173"/>
              </a:solidFill>
              <a:latin typeface="Calibri"/>
              <a:ea typeface="Calibri"/>
              <a:cs typeface="Arial"/>
            </a:endParaRPr>
          </a:p>
        </p:txBody>
      </p:sp>
      <p:sp>
        <p:nvSpPr>
          <p:cNvPr id="8" name="Text Placeholder 1">
            <a:extLst>
              <a:ext uri="{FF2B5EF4-FFF2-40B4-BE49-F238E27FC236}">
                <a16:creationId xmlns:a16="http://schemas.microsoft.com/office/drawing/2014/main" id="{342FA2B9-7688-9B23-945D-DB5A71F7883F}"/>
              </a:ext>
            </a:extLst>
          </p:cNvPr>
          <p:cNvSpPr txBox="1">
            <a:spLocks/>
          </p:cNvSpPr>
          <p:nvPr/>
        </p:nvSpPr>
        <p:spPr>
          <a:xfrm>
            <a:off x="585863" y="170447"/>
            <a:ext cx="11377720" cy="10556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b="1">
                <a:solidFill>
                  <a:schemeClr val="bg1"/>
                </a:solidFill>
                <a:ea typeface="+mn-lt"/>
                <a:cs typeface="+mn-lt"/>
              </a:rPr>
              <a:t>Adaptation Dashboard for climate resilience in European regions</a:t>
            </a:r>
            <a:br>
              <a:rPr lang="en-US">
                <a:solidFill>
                  <a:schemeClr val="bg1"/>
                </a:solidFill>
                <a:ea typeface="+mn-lt"/>
                <a:cs typeface="+mn-lt"/>
              </a:rPr>
            </a:br>
            <a:endParaRPr lang="en-US">
              <a:solidFill>
                <a:schemeClr val="bg1"/>
              </a:solidFill>
              <a:cs typeface="Calibri" panose="020F0502020204030204"/>
            </a:endParaRPr>
          </a:p>
        </p:txBody>
      </p:sp>
      <p:sp>
        <p:nvSpPr>
          <p:cNvPr id="10" name="Content Placeholder 1">
            <a:extLst>
              <a:ext uri="{FF2B5EF4-FFF2-40B4-BE49-F238E27FC236}">
                <a16:creationId xmlns:a16="http://schemas.microsoft.com/office/drawing/2014/main" id="{A40691DE-34D1-6D8F-B862-B8B2C06B157C}"/>
              </a:ext>
            </a:extLst>
          </p:cNvPr>
          <p:cNvSpPr txBox="1">
            <a:spLocks/>
          </p:cNvSpPr>
          <p:nvPr/>
        </p:nvSpPr>
        <p:spPr>
          <a:xfrm>
            <a:off x="624786" y="733609"/>
            <a:ext cx="10952422" cy="1686791"/>
          </a:xfr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Wingdings"/>
              <a:buChar char="§"/>
            </a:pPr>
            <a:r>
              <a:rPr lang="en-US" sz="2000">
                <a:solidFill>
                  <a:srgbClr val="008173"/>
                </a:solidFill>
                <a:latin typeface="Calibri"/>
                <a:ea typeface="+mn-lt"/>
                <a:cs typeface="Arial"/>
              </a:rPr>
              <a:t>Overview of indicators relevant to adaptation at EU level</a:t>
            </a:r>
          </a:p>
          <a:p>
            <a:pPr marL="342900" indent="-342900">
              <a:lnSpc>
                <a:spcPct val="100000"/>
              </a:lnSpc>
              <a:spcBef>
                <a:spcPts val="0"/>
              </a:spcBef>
              <a:buFont typeface="Wingdings" panose="020B0604020202020204" pitchFamily="34" charset="0"/>
              <a:buChar char="§"/>
            </a:pPr>
            <a:r>
              <a:rPr lang="en-US" sz="2000">
                <a:solidFill>
                  <a:srgbClr val="008173"/>
                </a:solidFill>
                <a:latin typeface="Calibri"/>
                <a:ea typeface="+mn-lt"/>
                <a:cs typeface="Arial"/>
              </a:rPr>
              <a:t>Can be inspirational for Adaptation Plans</a:t>
            </a:r>
          </a:p>
          <a:p>
            <a:pPr marL="342900" indent="-342900">
              <a:lnSpc>
                <a:spcPct val="100000"/>
              </a:lnSpc>
              <a:spcBef>
                <a:spcPts val="0"/>
              </a:spcBef>
              <a:buFont typeface="Wingdings" panose="020B0604020202020204" pitchFamily="34" charset="0"/>
              <a:buChar char="§"/>
            </a:pPr>
            <a:r>
              <a:rPr lang="en-US" sz="2000">
                <a:solidFill>
                  <a:srgbClr val="008173"/>
                </a:solidFill>
                <a:latin typeface="Calibri"/>
                <a:cs typeface="Arial"/>
              </a:rPr>
              <a:t>Explore data by Region/Local Authority on all aspects relevant to adaptation</a:t>
            </a:r>
          </a:p>
          <a:p>
            <a:pPr marL="342900" indent="-342900">
              <a:lnSpc>
                <a:spcPct val="100000"/>
              </a:lnSpc>
              <a:spcBef>
                <a:spcPts val="0"/>
              </a:spcBef>
              <a:buFont typeface="Wingdings" panose="020B0604020202020204" pitchFamily="34" charset="0"/>
              <a:buChar char="§"/>
            </a:pPr>
            <a:r>
              <a:rPr lang="en-US" sz="2000">
                <a:solidFill>
                  <a:srgbClr val="008173"/>
                </a:solidFill>
                <a:latin typeface="Calibri"/>
                <a:cs typeface="Arial"/>
              </a:rPr>
              <a:t>Datasets at different resolutions, from country to local level, depending on data availability</a:t>
            </a:r>
          </a:p>
          <a:p>
            <a:pPr marL="342900" indent="-342900">
              <a:lnSpc>
                <a:spcPct val="100000"/>
              </a:lnSpc>
              <a:spcBef>
                <a:spcPts val="0"/>
              </a:spcBef>
              <a:buFont typeface="Wingdings" panose="020B0604020202020204" pitchFamily="34" charset="0"/>
              <a:buChar char="§"/>
            </a:pPr>
            <a:r>
              <a:rPr lang="en-US" sz="2000">
                <a:solidFill>
                  <a:srgbClr val="008173"/>
                </a:solidFill>
                <a:latin typeface="Calibri"/>
                <a:cs typeface="Arial"/>
              </a:rPr>
              <a:t>Data from various sources (EEA, JRC, EUROSTAT, Copernicus…)</a:t>
            </a:r>
            <a:endParaRPr lang="en-US" sz="2000">
              <a:solidFill>
                <a:srgbClr val="008173"/>
              </a:solidFill>
              <a:latin typeface="Calibri"/>
              <a:cs typeface="Calibri"/>
            </a:endParaRPr>
          </a:p>
        </p:txBody>
      </p:sp>
      <p:pic>
        <p:nvPicPr>
          <p:cNvPr id="15" name="Picture 14" descr="A green and blue rectangular object with text&#10;&#10;Description automatically generated">
            <a:extLst>
              <a:ext uri="{FF2B5EF4-FFF2-40B4-BE49-F238E27FC236}">
                <a16:creationId xmlns:a16="http://schemas.microsoft.com/office/drawing/2014/main" id="{CFD6BCAB-852F-AF6A-4D1F-88E09AAE97B3}"/>
              </a:ext>
            </a:extLst>
          </p:cNvPr>
          <p:cNvPicPr>
            <a:picLocks noChangeAspect="1"/>
          </p:cNvPicPr>
          <p:nvPr/>
        </p:nvPicPr>
        <p:blipFill>
          <a:blip r:embed="rId3"/>
          <a:stretch>
            <a:fillRect/>
          </a:stretch>
        </p:blipFill>
        <p:spPr>
          <a:xfrm>
            <a:off x="585863" y="4008966"/>
            <a:ext cx="11014739" cy="2195545"/>
          </a:xfrm>
          <a:prstGeom prst="rect">
            <a:avLst/>
          </a:prstGeom>
          <a:effectLst>
            <a:outerShdw blurRad="50800" dir="2700000">
              <a:srgbClr val="000000">
                <a:alpha val="40000"/>
              </a:srgbClr>
            </a:outerShdw>
          </a:effectLst>
        </p:spPr>
      </p:pic>
      <p:sp>
        <p:nvSpPr>
          <p:cNvPr id="17" name="Content Placeholder 1">
            <a:extLst>
              <a:ext uri="{FF2B5EF4-FFF2-40B4-BE49-F238E27FC236}">
                <a16:creationId xmlns:a16="http://schemas.microsoft.com/office/drawing/2014/main" id="{4276132F-4DEB-B856-EC6B-223397E59F92}"/>
              </a:ext>
            </a:extLst>
          </p:cNvPr>
          <p:cNvSpPr txBox="1">
            <a:spLocks/>
          </p:cNvSpPr>
          <p:nvPr/>
        </p:nvSpPr>
        <p:spPr>
          <a:xfrm>
            <a:off x="-64646" y="6569128"/>
            <a:ext cx="6783436" cy="337593"/>
          </a:xfr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latin typeface="Calibri"/>
                <a:cs typeface="Arial"/>
                <a:hlinkClick r:id="rId4"/>
              </a:rPr>
              <a:t>https://climate-adapt.eea.europa.eu/en/mission/knowledge-and-data/data-dashboards</a:t>
            </a:r>
            <a:endParaRPr lang="en-US" sz="1400">
              <a:latin typeface="Calibri"/>
              <a:cs typeface="Calibri" panose="020F0502020204030204"/>
            </a:endParaRPr>
          </a:p>
        </p:txBody>
      </p:sp>
      <p:sp>
        <p:nvSpPr>
          <p:cNvPr id="19" name="TextBox 18">
            <a:extLst>
              <a:ext uri="{FF2B5EF4-FFF2-40B4-BE49-F238E27FC236}">
                <a16:creationId xmlns:a16="http://schemas.microsoft.com/office/drawing/2014/main" id="{4E94B49E-FBD7-1C4F-6905-76D816078AA3}"/>
              </a:ext>
            </a:extLst>
          </p:cNvPr>
          <p:cNvSpPr txBox="1"/>
          <p:nvPr/>
        </p:nvSpPr>
        <p:spPr>
          <a:xfrm>
            <a:off x="588999" y="2881000"/>
            <a:ext cx="3095271" cy="400110"/>
          </a:xfrm>
          <a:prstGeom prst="rect">
            <a:avLst/>
          </a:prstGeom>
          <a:noFill/>
          <a:ln>
            <a:solidFill>
              <a:srgbClr val="008173"/>
            </a:solidFill>
          </a:ln>
        </p:spPr>
        <p:txBody>
          <a:bodyPr wrap="none" lIns="91440" tIns="45720" rIns="91440" bIns="45720" rtlCol="0" anchor="t">
            <a:spAutoFit/>
          </a:bodyPr>
          <a:lstStyle/>
          <a:p>
            <a:pPr>
              <a:defRPr/>
            </a:pPr>
            <a:r>
              <a:rPr lang="en-GB" sz="2000" b="1">
                <a:solidFill>
                  <a:srgbClr val="002060"/>
                </a:solidFill>
                <a:latin typeface="Calibri" panose="020F0502020204030204"/>
              </a:rPr>
              <a:t>What's new since Jan. 2024</a:t>
            </a:r>
            <a:endParaRPr lang="en-US" sz="2000" b="1">
              <a:cs typeface="Calibri"/>
            </a:endParaRPr>
          </a:p>
        </p:txBody>
      </p:sp>
    </p:spTree>
    <p:extLst>
      <p:ext uri="{BB962C8B-B14F-4D97-AF65-F5344CB8AC3E}">
        <p14:creationId xmlns:p14="http://schemas.microsoft.com/office/powerpoint/2010/main" val="1586109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B22E-DD0D-6316-242F-BFC740538B9F}"/>
              </a:ext>
            </a:extLst>
          </p:cNvPr>
          <p:cNvSpPr>
            <a:spLocks noGrp="1"/>
          </p:cNvSpPr>
          <p:nvPr>
            <p:ph type="body" sz="quarter" idx="4294967295"/>
          </p:nvPr>
        </p:nvSpPr>
        <p:spPr>
          <a:xfrm>
            <a:off x="435995" y="262801"/>
            <a:ext cx="10635282" cy="378902"/>
          </a:xfrm>
          <a:prstGeom prst="rect">
            <a:avLst/>
          </a:prstGeom>
        </p:spPr>
        <p:txBody>
          <a:bodyPr/>
          <a:lstStyle/>
          <a:p>
            <a:pPr marL="0" indent="0" algn="l">
              <a:buNone/>
            </a:pPr>
            <a:r>
              <a:rPr lang="en-US" sz="2400" b="1">
                <a:solidFill>
                  <a:schemeClr val="bg1"/>
                </a:solidFill>
              </a:rPr>
              <a:t>European Climate and Health Observatory</a:t>
            </a:r>
            <a:endParaRPr lang="en-DK" sz="2400" b="1">
              <a:solidFill>
                <a:schemeClr val="bg1"/>
              </a:solidFill>
            </a:endParaRPr>
          </a:p>
        </p:txBody>
      </p:sp>
      <p:sp>
        <p:nvSpPr>
          <p:cNvPr id="6" name="TextBox 5">
            <a:extLst>
              <a:ext uri="{FF2B5EF4-FFF2-40B4-BE49-F238E27FC236}">
                <a16:creationId xmlns:a16="http://schemas.microsoft.com/office/drawing/2014/main" id="{AB15E5A4-6B85-3077-A411-ADDC8EF9FEF7}"/>
              </a:ext>
            </a:extLst>
          </p:cNvPr>
          <p:cNvSpPr txBox="1"/>
          <p:nvPr/>
        </p:nvSpPr>
        <p:spPr>
          <a:xfrm>
            <a:off x="7035224" y="961527"/>
            <a:ext cx="1899886" cy="461665"/>
          </a:xfrm>
          <a:prstGeom prst="rect">
            <a:avLst/>
          </a:prstGeom>
          <a:no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 partner </a:t>
            </a:r>
          </a:p>
        </p:txBody>
      </p:sp>
      <p:grpSp>
        <p:nvGrpSpPr>
          <p:cNvPr id="4" name="Group 3">
            <a:extLst>
              <a:ext uri="{FF2B5EF4-FFF2-40B4-BE49-F238E27FC236}">
                <a16:creationId xmlns:a16="http://schemas.microsoft.com/office/drawing/2014/main" id="{6E9CC433-5F70-9E6D-27D1-3798931C4081}"/>
              </a:ext>
            </a:extLst>
          </p:cNvPr>
          <p:cNvGrpSpPr/>
          <p:nvPr/>
        </p:nvGrpSpPr>
        <p:grpSpPr>
          <a:xfrm>
            <a:off x="194058" y="959081"/>
            <a:ext cx="6698821" cy="5455179"/>
            <a:chOff x="4944288" y="815798"/>
            <a:chExt cx="7182219" cy="6012068"/>
          </a:xfrm>
        </p:grpSpPr>
        <p:grpSp>
          <p:nvGrpSpPr>
            <p:cNvPr id="5" name="Group 4">
              <a:extLst>
                <a:ext uri="{FF2B5EF4-FFF2-40B4-BE49-F238E27FC236}">
                  <a16:creationId xmlns:a16="http://schemas.microsoft.com/office/drawing/2014/main" id="{D5B70C0B-1A2D-B6DA-166E-AA5CF12E7361}"/>
                </a:ext>
              </a:extLst>
            </p:cNvPr>
            <p:cNvGrpSpPr/>
            <p:nvPr/>
          </p:nvGrpSpPr>
          <p:grpSpPr>
            <a:xfrm>
              <a:off x="4944288" y="815798"/>
              <a:ext cx="7182219" cy="6012068"/>
              <a:chOff x="4944288" y="815798"/>
              <a:chExt cx="7182219" cy="6012068"/>
            </a:xfrm>
          </p:grpSpPr>
          <p:pic>
            <p:nvPicPr>
              <p:cNvPr id="10" name="Picture 9">
                <a:hlinkClick r:id="rId2"/>
                <a:extLst>
                  <a:ext uri="{FF2B5EF4-FFF2-40B4-BE49-F238E27FC236}">
                    <a16:creationId xmlns:a16="http://schemas.microsoft.com/office/drawing/2014/main" id="{43C40B96-F458-4CD2-3956-D4EDFB778F9A}"/>
                  </a:ext>
                </a:extLst>
              </p:cNvPr>
              <p:cNvPicPr>
                <a:picLocks noChangeAspect="1"/>
              </p:cNvPicPr>
              <p:nvPr/>
            </p:nvPicPr>
            <p:blipFill>
              <a:blip r:embed="rId3"/>
              <a:stretch>
                <a:fillRect/>
              </a:stretch>
            </p:blipFill>
            <p:spPr>
              <a:xfrm>
                <a:off x="4944288" y="815798"/>
                <a:ext cx="7182219" cy="5797848"/>
              </a:xfrm>
              <a:prstGeom prst="rect">
                <a:avLst/>
              </a:prstGeom>
            </p:spPr>
          </p:pic>
          <p:pic>
            <p:nvPicPr>
              <p:cNvPr id="11" name="Picture 10" descr="A qr code with a few squares&#10;&#10;Description automatically generated">
                <a:hlinkClick r:id="rId2"/>
                <a:extLst>
                  <a:ext uri="{FF2B5EF4-FFF2-40B4-BE49-F238E27FC236}">
                    <a16:creationId xmlns:a16="http://schemas.microsoft.com/office/drawing/2014/main" id="{4D2FFF3A-7704-88A6-5C2A-6C0B322BE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0473" y="4371832"/>
                <a:ext cx="2456034" cy="2456034"/>
              </a:xfrm>
              <a:prstGeom prst="rect">
                <a:avLst/>
              </a:prstGeom>
            </p:spPr>
          </p:pic>
        </p:grpSp>
        <p:pic>
          <p:nvPicPr>
            <p:cNvPr id="7" name="Picture 6">
              <a:extLst>
                <a:ext uri="{FF2B5EF4-FFF2-40B4-BE49-F238E27FC236}">
                  <a16:creationId xmlns:a16="http://schemas.microsoft.com/office/drawing/2014/main" id="{1B89B8B5-12D2-A631-45AB-F0FCE8577904}"/>
                </a:ext>
              </a:extLst>
            </p:cNvPr>
            <p:cNvPicPr>
              <a:picLocks noChangeAspect="1"/>
            </p:cNvPicPr>
            <p:nvPr/>
          </p:nvPicPr>
          <p:blipFill>
            <a:blip r:embed="rId5"/>
            <a:stretch>
              <a:fillRect/>
            </a:stretch>
          </p:blipFill>
          <p:spPr>
            <a:xfrm>
              <a:off x="4954503" y="1100672"/>
              <a:ext cx="4829175" cy="771525"/>
            </a:xfrm>
            <a:prstGeom prst="rect">
              <a:avLst/>
            </a:prstGeom>
          </p:spPr>
        </p:pic>
      </p:grpSp>
      <p:grpSp>
        <p:nvGrpSpPr>
          <p:cNvPr id="29" name="Group 28">
            <a:extLst>
              <a:ext uri="{FF2B5EF4-FFF2-40B4-BE49-F238E27FC236}">
                <a16:creationId xmlns:a16="http://schemas.microsoft.com/office/drawing/2014/main" id="{C166A91F-27DF-9CFD-27E4-DAB05097E1D4}"/>
              </a:ext>
            </a:extLst>
          </p:cNvPr>
          <p:cNvGrpSpPr/>
          <p:nvPr/>
        </p:nvGrpSpPr>
        <p:grpSpPr>
          <a:xfrm>
            <a:off x="8676214" y="1826979"/>
            <a:ext cx="3544748" cy="3343622"/>
            <a:chOff x="6533132" y="1437817"/>
            <a:chExt cx="5178826" cy="5124502"/>
          </a:xfrm>
        </p:grpSpPr>
        <p:grpSp>
          <p:nvGrpSpPr>
            <p:cNvPr id="14" name="Group 13">
              <a:extLst>
                <a:ext uri="{FF2B5EF4-FFF2-40B4-BE49-F238E27FC236}">
                  <a16:creationId xmlns:a16="http://schemas.microsoft.com/office/drawing/2014/main" id="{E1A06D8F-345C-CF68-3E25-48D2C2CF16E6}"/>
                </a:ext>
              </a:extLst>
            </p:cNvPr>
            <p:cNvGrpSpPr/>
            <p:nvPr/>
          </p:nvGrpSpPr>
          <p:grpSpPr>
            <a:xfrm>
              <a:off x="6533132" y="1437817"/>
              <a:ext cx="5178826" cy="5124502"/>
              <a:chOff x="91911" y="1463350"/>
              <a:chExt cx="5178826" cy="5124502"/>
            </a:xfrm>
          </p:grpSpPr>
          <p:grpSp>
            <p:nvGrpSpPr>
              <p:cNvPr id="17" name="Group 16">
                <a:extLst>
                  <a:ext uri="{FF2B5EF4-FFF2-40B4-BE49-F238E27FC236}">
                    <a16:creationId xmlns:a16="http://schemas.microsoft.com/office/drawing/2014/main" id="{2E95F17C-2A30-8449-8594-1DEEC43B4B30}"/>
                  </a:ext>
                </a:extLst>
              </p:cNvPr>
              <p:cNvGrpSpPr/>
              <p:nvPr/>
            </p:nvGrpSpPr>
            <p:grpSpPr>
              <a:xfrm>
                <a:off x="91911" y="1463350"/>
                <a:ext cx="5178826" cy="5124502"/>
                <a:chOff x="96702" y="760413"/>
                <a:chExt cx="5178826" cy="5124502"/>
              </a:xfrm>
            </p:grpSpPr>
            <p:pic>
              <p:nvPicPr>
                <p:cNvPr id="19" name="Picture 2" descr="European Commission, official website">
                  <a:extLst>
                    <a:ext uri="{FF2B5EF4-FFF2-40B4-BE49-F238E27FC236}">
                      <a16:creationId xmlns:a16="http://schemas.microsoft.com/office/drawing/2014/main" id="{6A26465E-7649-6AB9-809A-0CA03D1E6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911" y="760413"/>
                  <a:ext cx="3380742" cy="839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EEA official logos and corporate identity manual â European Environment  Agency">
                  <a:extLst>
                    <a:ext uri="{FF2B5EF4-FFF2-40B4-BE49-F238E27FC236}">
                      <a16:creationId xmlns:a16="http://schemas.microsoft.com/office/drawing/2014/main" id="{61BD3724-6F16-1FC7-7419-1A8874B276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56" y="1634182"/>
                  <a:ext cx="3361635" cy="6790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uropean Centre for Disease Prevention and Control (ECDC) | LinkedIn">
                  <a:extLst>
                    <a:ext uri="{FF2B5EF4-FFF2-40B4-BE49-F238E27FC236}">
                      <a16:creationId xmlns:a16="http://schemas.microsoft.com/office/drawing/2014/main" id="{EEAEC93B-F815-B3C8-4D01-FA2718404C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02" y="2427573"/>
                  <a:ext cx="1365823" cy="13658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2C4185F6-04BB-D69A-4933-F428CAE9C3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8495" y="2772255"/>
                  <a:ext cx="1365823" cy="6493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opernicus logo">
                  <a:extLst>
                    <a:ext uri="{FF2B5EF4-FFF2-40B4-BE49-F238E27FC236}">
                      <a16:creationId xmlns:a16="http://schemas.microsoft.com/office/drawing/2014/main" id="{82106D12-5B9A-90D1-1ED7-8C8BE7C93AD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291" r="12058"/>
                <a:stretch/>
              </p:blipFill>
              <p:spPr bwMode="auto">
                <a:xfrm>
                  <a:off x="3359780" y="2663744"/>
                  <a:ext cx="1665449" cy="9468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WHO Regional Office for Europe â Climate-ADAPT">
                  <a:extLst>
                    <a:ext uri="{FF2B5EF4-FFF2-40B4-BE49-F238E27FC236}">
                      <a16:creationId xmlns:a16="http://schemas.microsoft.com/office/drawing/2014/main" id="{71246D60-BF40-EC43-DA30-BB623662D3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469" y="3865870"/>
                  <a:ext cx="1770309" cy="8232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aphical user interface&#10;&#10;Description automatically generated with medium confidence">
                  <a:extLst>
                    <a:ext uri="{FF2B5EF4-FFF2-40B4-BE49-F238E27FC236}">
                      <a16:creationId xmlns:a16="http://schemas.microsoft.com/office/drawing/2014/main" id="{D7FF85EC-DAA1-5CC8-B2DD-5AE5434B3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85582" y="3466484"/>
                  <a:ext cx="2089946" cy="1477697"/>
                </a:xfrm>
                <a:prstGeom prst="rect">
                  <a:avLst/>
                </a:prstGeom>
              </p:spPr>
            </p:pic>
            <p:pic>
              <p:nvPicPr>
                <p:cNvPr id="26" name="Picture 25">
                  <a:extLst>
                    <a:ext uri="{FF2B5EF4-FFF2-40B4-BE49-F238E27FC236}">
                      <a16:creationId xmlns:a16="http://schemas.microsoft.com/office/drawing/2014/main" id="{36A818F7-88A5-ADF3-E5DC-596A75A60643}"/>
                    </a:ext>
                  </a:extLst>
                </p:cNvPr>
                <p:cNvPicPr>
                  <a:picLocks noChangeAspect="1"/>
                </p:cNvPicPr>
                <p:nvPr/>
              </p:nvPicPr>
              <p:blipFill>
                <a:blip r:embed="rId13"/>
                <a:stretch>
                  <a:fillRect/>
                </a:stretch>
              </p:blipFill>
              <p:spPr>
                <a:xfrm>
                  <a:off x="193977" y="4944181"/>
                  <a:ext cx="1814801" cy="940734"/>
                </a:xfrm>
                <a:prstGeom prst="rect">
                  <a:avLst/>
                </a:prstGeom>
              </p:spPr>
            </p:pic>
            <p:pic>
              <p:nvPicPr>
                <p:cNvPr id="27" name="Picture 2" descr="Home | IANPHI">
                  <a:extLst>
                    <a:ext uri="{FF2B5EF4-FFF2-40B4-BE49-F238E27FC236}">
                      <a16:creationId xmlns:a16="http://schemas.microsoft.com/office/drawing/2014/main" id="{0ADC8CC0-8DC3-C52D-061F-CB67872997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7973" y="4896818"/>
                  <a:ext cx="1879203" cy="98809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hlinkClick r:id="rId15"/>
                <a:extLst>
                  <a:ext uri="{FF2B5EF4-FFF2-40B4-BE49-F238E27FC236}">
                    <a16:creationId xmlns:a16="http://schemas.microsoft.com/office/drawing/2014/main" id="{37D29C4C-1872-ED22-BBBB-2571196C85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27502" y="5647118"/>
                <a:ext cx="1157341" cy="730952"/>
              </a:xfrm>
              <a:prstGeom prst="rect">
                <a:avLst/>
              </a:prstGeom>
            </p:spPr>
          </p:pic>
        </p:grpSp>
        <p:pic>
          <p:nvPicPr>
            <p:cNvPr id="28" name="Picture 27" descr="A logo of a chain link with a flag and stars&#10;&#10;Description automatically generated">
              <a:extLst>
                <a:ext uri="{FF2B5EF4-FFF2-40B4-BE49-F238E27FC236}">
                  <a16:creationId xmlns:a16="http://schemas.microsoft.com/office/drawing/2014/main" id="{49ACC52A-419D-E689-78CB-B2390C261A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68723" y="4440471"/>
              <a:ext cx="979712" cy="979712"/>
            </a:xfrm>
            <a:prstGeom prst="rect">
              <a:avLst/>
            </a:prstGeom>
          </p:spPr>
        </p:pic>
      </p:grpSp>
      <p:sp>
        <p:nvSpPr>
          <p:cNvPr id="30" name="Rectangle 29">
            <a:extLst>
              <a:ext uri="{FF2B5EF4-FFF2-40B4-BE49-F238E27FC236}">
                <a16:creationId xmlns:a16="http://schemas.microsoft.com/office/drawing/2014/main" id="{71EBF2A1-2F5A-FA05-9C74-31F9D6252586}"/>
              </a:ext>
            </a:extLst>
          </p:cNvPr>
          <p:cNvSpPr/>
          <p:nvPr/>
        </p:nvSpPr>
        <p:spPr>
          <a:xfrm>
            <a:off x="9980651" y="4525709"/>
            <a:ext cx="935875" cy="6448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2"/>
            <a:extLst>
              <a:ext uri="{FF2B5EF4-FFF2-40B4-BE49-F238E27FC236}">
                <a16:creationId xmlns:a16="http://schemas.microsoft.com/office/drawing/2014/main" id="{2B0A025B-5BE6-A719-6B95-A80C0C5830A3}"/>
              </a:ext>
            </a:extLst>
          </p:cNvPr>
          <p:cNvPicPr>
            <a:picLocks noChangeAspect="1"/>
          </p:cNvPicPr>
          <p:nvPr/>
        </p:nvPicPr>
        <p:blipFill rotWithShape="1">
          <a:blip r:embed="rId18"/>
          <a:srcRect r="56290"/>
          <a:stretch/>
        </p:blipFill>
        <p:spPr>
          <a:xfrm>
            <a:off x="10177995" y="38216"/>
            <a:ext cx="1968791" cy="700060"/>
          </a:xfrm>
          <a:prstGeom prst="rect">
            <a:avLst/>
          </a:prstGeom>
        </p:spPr>
      </p:pic>
      <p:sp>
        <p:nvSpPr>
          <p:cNvPr id="32" name="TextBox 31">
            <a:extLst>
              <a:ext uri="{FF2B5EF4-FFF2-40B4-BE49-F238E27FC236}">
                <a16:creationId xmlns:a16="http://schemas.microsoft.com/office/drawing/2014/main" id="{1E69618E-308A-79C5-C820-D8A5DEFEF57A}"/>
              </a:ext>
            </a:extLst>
          </p:cNvPr>
          <p:cNvSpPr txBox="1"/>
          <p:nvPr/>
        </p:nvSpPr>
        <p:spPr>
          <a:xfrm>
            <a:off x="7106089" y="1619996"/>
            <a:ext cx="1677283" cy="677108"/>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Calibri" panose="020F0502020204030204"/>
                <a:ea typeface="+mn-ea"/>
                <a:cs typeface="+mn-cs"/>
              </a:rPr>
              <a:t>EU-OSHA: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rPr>
              <a:t>health at work</a:t>
            </a:r>
          </a:p>
        </p:txBody>
      </p:sp>
    </p:spTree>
    <p:extLst>
      <p:ext uri="{BB962C8B-B14F-4D97-AF65-F5344CB8AC3E}">
        <p14:creationId xmlns:p14="http://schemas.microsoft.com/office/powerpoint/2010/main" val="3074834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B22E-DD0D-6316-242F-BFC740538B9F}"/>
              </a:ext>
            </a:extLst>
          </p:cNvPr>
          <p:cNvSpPr>
            <a:spLocks noGrp="1"/>
          </p:cNvSpPr>
          <p:nvPr>
            <p:ph type="body" sz="quarter" idx="4294967295"/>
          </p:nvPr>
        </p:nvSpPr>
        <p:spPr>
          <a:xfrm>
            <a:off x="435995" y="262801"/>
            <a:ext cx="10635282" cy="378902"/>
          </a:xfrm>
          <a:prstGeom prst="rect">
            <a:avLst/>
          </a:prstGeom>
        </p:spPr>
        <p:txBody>
          <a:bodyPr/>
          <a:lstStyle/>
          <a:p>
            <a:pPr marL="0" indent="0" algn="l">
              <a:buNone/>
            </a:pPr>
            <a:r>
              <a:rPr lang="en-US" sz="2400" b="1">
                <a:solidFill>
                  <a:schemeClr val="bg1"/>
                </a:solidFill>
              </a:rPr>
              <a:t>European Climate and Health Observatory</a:t>
            </a:r>
            <a:endParaRPr lang="en-DK" sz="2400" b="1">
              <a:solidFill>
                <a:schemeClr val="bg1"/>
              </a:solidFill>
            </a:endParaRPr>
          </a:p>
        </p:txBody>
      </p:sp>
      <p:pic>
        <p:nvPicPr>
          <p:cNvPr id="18" name="Picture 17" descr="A blue and white dotted background&#10;&#10;Description automatically generated">
            <a:hlinkClick r:id="rId2"/>
            <a:extLst>
              <a:ext uri="{FF2B5EF4-FFF2-40B4-BE49-F238E27FC236}">
                <a16:creationId xmlns:a16="http://schemas.microsoft.com/office/drawing/2014/main" id="{B736896E-B3A9-E468-E862-60D7B6107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05" y="1351633"/>
            <a:ext cx="3812276" cy="5389191"/>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descr="A close-up of a diagram&#10;&#10;Description automatically generated">
            <a:extLst>
              <a:ext uri="{FF2B5EF4-FFF2-40B4-BE49-F238E27FC236}">
                <a16:creationId xmlns:a16="http://schemas.microsoft.com/office/drawing/2014/main" id="{D10FB6F8-F10F-E4F4-39F1-6F526C37E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1292" y="914326"/>
            <a:ext cx="5221941" cy="2727801"/>
          </a:xfrm>
          <a:prstGeom prst="rect">
            <a:avLst/>
          </a:prstGeom>
          <a:noFill/>
        </p:spPr>
      </p:pic>
      <p:pic>
        <p:nvPicPr>
          <p:cNvPr id="4" name="Picture 3" descr="A diagram of a recovery process&#10;&#10;Description automatically generated">
            <a:extLst>
              <a:ext uri="{FF2B5EF4-FFF2-40B4-BE49-F238E27FC236}">
                <a16:creationId xmlns:a16="http://schemas.microsoft.com/office/drawing/2014/main" id="{4AD324FA-E296-B720-3E9E-37A5724CE4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048"/>
          <a:stretch/>
        </p:blipFill>
        <p:spPr>
          <a:xfrm>
            <a:off x="6086784" y="3876738"/>
            <a:ext cx="6030661" cy="2864086"/>
          </a:xfrm>
          <a:prstGeom prst="rect">
            <a:avLst/>
          </a:prstGeom>
        </p:spPr>
      </p:pic>
      <p:sp>
        <p:nvSpPr>
          <p:cNvPr id="6" name="TextBox 5">
            <a:extLst>
              <a:ext uri="{FF2B5EF4-FFF2-40B4-BE49-F238E27FC236}">
                <a16:creationId xmlns:a16="http://schemas.microsoft.com/office/drawing/2014/main" id="{6659D968-182F-A343-D073-5CCB5CA90A3B}"/>
              </a:ext>
            </a:extLst>
          </p:cNvPr>
          <p:cNvSpPr txBox="1"/>
          <p:nvPr/>
        </p:nvSpPr>
        <p:spPr>
          <a:xfrm>
            <a:off x="10523233" y="914326"/>
            <a:ext cx="15942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alibri" panose="020F0502020204030204"/>
                <a:ea typeface="+mn-ea"/>
                <a:cs typeface="+mn-cs"/>
              </a:rPr>
              <a:t>Risks, impacts</a:t>
            </a:r>
            <a:endParaRPr kumimoji="0" lang="en-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F07540-EBFE-BD8B-7A4D-F9CC7C3D421F}"/>
              </a:ext>
            </a:extLst>
          </p:cNvPr>
          <p:cNvSpPr txBox="1"/>
          <p:nvPr/>
        </p:nvSpPr>
        <p:spPr>
          <a:xfrm>
            <a:off x="5222355" y="3857686"/>
            <a:ext cx="11944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alibri" panose="020F0502020204030204"/>
                <a:ea typeface="+mn-ea"/>
                <a:cs typeface="+mn-cs"/>
              </a:rPr>
              <a:t>Responses</a:t>
            </a:r>
            <a:endParaRPr kumimoji="0" lang="en-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41E8A40-C44E-DD7F-A9DA-6BF8257E741F}"/>
              </a:ext>
            </a:extLst>
          </p:cNvPr>
          <p:cNvSpPr txBox="1"/>
          <p:nvPr/>
        </p:nvSpPr>
        <p:spPr>
          <a:xfrm>
            <a:off x="267705" y="801789"/>
            <a:ext cx="4953548" cy="461665"/>
          </a:xfrm>
          <a:prstGeom prst="rect">
            <a:avLst/>
          </a:prstGeom>
          <a:no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 report on climate, water, health</a:t>
            </a:r>
          </a:p>
        </p:txBody>
      </p:sp>
      <p:pic>
        <p:nvPicPr>
          <p:cNvPr id="5" name="Picture 4">
            <a:hlinkClick r:id="rId6"/>
            <a:extLst>
              <a:ext uri="{FF2B5EF4-FFF2-40B4-BE49-F238E27FC236}">
                <a16:creationId xmlns:a16="http://schemas.microsoft.com/office/drawing/2014/main" id="{679E640D-EBCF-CE9D-2364-4095DB6684F6}"/>
              </a:ext>
            </a:extLst>
          </p:cNvPr>
          <p:cNvPicPr>
            <a:picLocks noChangeAspect="1"/>
          </p:cNvPicPr>
          <p:nvPr/>
        </p:nvPicPr>
        <p:blipFill rotWithShape="1">
          <a:blip r:embed="rId7"/>
          <a:srcRect r="56290"/>
          <a:stretch/>
        </p:blipFill>
        <p:spPr>
          <a:xfrm>
            <a:off x="10177995" y="38216"/>
            <a:ext cx="1968791" cy="700060"/>
          </a:xfrm>
          <a:prstGeom prst="rect">
            <a:avLst/>
          </a:prstGeom>
        </p:spPr>
      </p:pic>
    </p:spTree>
    <p:extLst>
      <p:ext uri="{BB962C8B-B14F-4D97-AF65-F5344CB8AC3E}">
        <p14:creationId xmlns:p14="http://schemas.microsoft.com/office/powerpoint/2010/main" val="19312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B22E-DD0D-6316-242F-BFC740538B9F}"/>
              </a:ext>
            </a:extLst>
          </p:cNvPr>
          <p:cNvSpPr>
            <a:spLocks noGrp="1"/>
          </p:cNvSpPr>
          <p:nvPr>
            <p:ph type="body" sz="quarter" idx="4294967295"/>
          </p:nvPr>
        </p:nvSpPr>
        <p:spPr>
          <a:xfrm>
            <a:off x="435995" y="262801"/>
            <a:ext cx="10635282" cy="378902"/>
          </a:xfrm>
          <a:prstGeom prst="rect">
            <a:avLst/>
          </a:prstGeom>
        </p:spPr>
        <p:txBody>
          <a:bodyPr/>
          <a:lstStyle/>
          <a:p>
            <a:pPr marL="0" indent="0" algn="l">
              <a:buNone/>
            </a:pPr>
            <a:r>
              <a:rPr lang="en-US" sz="2400" b="1">
                <a:solidFill>
                  <a:schemeClr val="bg1"/>
                </a:solidFill>
              </a:rPr>
              <a:t>European Climate and Health Observatory</a:t>
            </a:r>
            <a:endParaRPr lang="en-DK" sz="2400" b="1">
              <a:solidFill>
                <a:schemeClr val="bg1"/>
              </a:solidFill>
            </a:endParaRPr>
          </a:p>
        </p:txBody>
      </p:sp>
      <p:sp>
        <p:nvSpPr>
          <p:cNvPr id="7" name="TextBox 6">
            <a:extLst>
              <a:ext uri="{FF2B5EF4-FFF2-40B4-BE49-F238E27FC236}">
                <a16:creationId xmlns:a16="http://schemas.microsoft.com/office/drawing/2014/main" id="{12342CDC-8302-A278-A753-C8242C66A57B}"/>
              </a:ext>
            </a:extLst>
          </p:cNvPr>
          <p:cNvSpPr txBox="1"/>
          <p:nvPr/>
        </p:nvSpPr>
        <p:spPr>
          <a:xfrm>
            <a:off x="266916" y="924938"/>
            <a:ext cx="2779992" cy="46166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 evidence pages</a:t>
            </a:r>
          </a:p>
        </p:txBody>
      </p:sp>
      <p:sp>
        <p:nvSpPr>
          <p:cNvPr id="3" name="TextBox 2">
            <a:extLst>
              <a:ext uri="{FF2B5EF4-FFF2-40B4-BE49-F238E27FC236}">
                <a16:creationId xmlns:a16="http://schemas.microsoft.com/office/drawing/2014/main" id="{065FB0DF-7B03-F2AB-462A-1895999BEB16}"/>
              </a:ext>
            </a:extLst>
          </p:cNvPr>
          <p:cNvSpPr txBox="1"/>
          <p:nvPr/>
        </p:nvSpPr>
        <p:spPr>
          <a:xfrm>
            <a:off x="158059" y="1463442"/>
            <a:ext cx="4934650" cy="14773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Drought and water scarcity</a:t>
            </a:r>
            <a:endPar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Landslides</a:t>
            </a:r>
            <a:endPar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Permafrost thaw</a:t>
            </a:r>
            <a:endPar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Water- and foodborne diseases</a:t>
            </a:r>
            <a:r>
              <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rPr>
              <a:t>  (update)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Children’s health</a:t>
            </a:r>
            <a:endParaRPr kumimoji="0" lang="en-US" sz="1800" b="1" i="1" u="none" strike="noStrike" kern="1200" cap="none" spc="0" normalizeH="0" baseline="0" noProof="0">
              <a:ln>
                <a:noFill/>
              </a:ln>
              <a:solidFill>
                <a:srgbClr val="008173"/>
              </a:solidFill>
              <a:effectLst/>
              <a:uLnTx/>
              <a:uFillTx/>
              <a:latin typeface="Calibri" panose="020F0502020204030204" pitchFamily="34" charset="0"/>
              <a:ea typeface="+mn-ea"/>
              <a:cs typeface="Calibri" panose="020F0502020204030204" pitchFamily="34" charset="0"/>
            </a:endParaRPr>
          </a:p>
        </p:txBody>
      </p:sp>
      <p:pic>
        <p:nvPicPr>
          <p:cNvPr id="19" name="Picture 18">
            <a:hlinkClick r:id="rId7"/>
            <a:extLst>
              <a:ext uri="{FF2B5EF4-FFF2-40B4-BE49-F238E27FC236}">
                <a16:creationId xmlns:a16="http://schemas.microsoft.com/office/drawing/2014/main" id="{505C9BAA-21B8-FB76-E2CE-60D554385B0F}"/>
              </a:ext>
            </a:extLst>
          </p:cNvPr>
          <p:cNvPicPr>
            <a:picLocks noChangeAspect="1"/>
          </p:cNvPicPr>
          <p:nvPr/>
        </p:nvPicPr>
        <p:blipFill>
          <a:blip r:embed="rId8"/>
          <a:stretch>
            <a:fillRect/>
          </a:stretch>
        </p:blipFill>
        <p:spPr>
          <a:xfrm>
            <a:off x="7128302" y="1155770"/>
            <a:ext cx="4905639" cy="2975281"/>
          </a:xfrm>
          <a:prstGeom prst="rect">
            <a:avLst/>
          </a:prstGeom>
          <a:ln>
            <a:solidFill>
              <a:schemeClr val="tx1">
                <a:lumMod val="50000"/>
                <a:lumOff val="50000"/>
              </a:schemeClr>
            </a:solidFill>
          </a:ln>
        </p:spPr>
      </p:pic>
      <p:pic>
        <p:nvPicPr>
          <p:cNvPr id="11" name="Picture 10">
            <a:hlinkClick r:id="rId9"/>
            <a:extLst>
              <a:ext uri="{FF2B5EF4-FFF2-40B4-BE49-F238E27FC236}">
                <a16:creationId xmlns:a16="http://schemas.microsoft.com/office/drawing/2014/main" id="{9ED02A32-0B5B-960B-CCEE-3FFED04D670E}"/>
              </a:ext>
            </a:extLst>
          </p:cNvPr>
          <p:cNvPicPr>
            <a:picLocks noChangeAspect="1"/>
          </p:cNvPicPr>
          <p:nvPr/>
        </p:nvPicPr>
        <p:blipFill>
          <a:blip r:embed="rId10"/>
          <a:stretch>
            <a:fillRect/>
          </a:stretch>
        </p:blipFill>
        <p:spPr>
          <a:xfrm>
            <a:off x="552832" y="3190049"/>
            <a:ext cx="7119358" cy="3155580"/>
          </a:xfrm>
          <a:prstGeom prst="rect">
            <a:avLst/>
          </a:prstGeom>
          <a:ln>
            <a:solidFill>
              <a:schemeClr val="tx1">
                <a:lumMod val="50000"/>
                <a:lumOff val="50000"/>
              </a:schemeClr>
            </a:solidFill>
          </a:ln>
        </p:spPr>
      </p:pic>
      <p:pic>
        <p:nvPicPr>
          <p:cNvPr id="4" name="Picture 3">
            <a:hlinkClick r:id="rId11"/>
            <a:extLst>
              <a:ext uri="{FF2B5EF4-FFF2-40B4-BE49-F238E27FC236}">
                <a16:creationId xmlns:a16="http://schemas.microsoft.com/office/drawing/2014/main" id="{71F8A6D6-56CA-6101-6A42-BB3F1B17580B}"/>
              </a:ext>
            </a:extLst>
          </p:cNvPr>
          <p:cNvPicPr>
            <a:picLocks noChangeAspect="1"/>
          </p:cNvPicPr>
          <p:nvPr/>
        </p:nvPicPr>
        <p:blipFill rotWithShape="1">
          <a:blip r:embed="rId12"/>
          <a:srcRect r="56290"/>
          <a:stretch/>
        </p:blipFill>
        <p:spPr>
          <a:xfrm>
            <a:off x="10177995" y="38216"/>
            <a:ext cx="1968791" cy="700060"/>
          </a:xfrm>
          <a:prstGeom prst="rect">
            <a:avLst/>
          </a:prstGeom>
        </p:spPr>
      </p:pic>
    </p:spTree>
    <p:extLst>
      <p:ext uri="{BB962C8B-B14F-4D97-AF65-F5344CB8AC3E}">
        <p14:creationId xmlns:p14="http://schemas.microsoft.com/office/powerpoint/2010/main" val="238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B22E-DD0D-6316-242F-BFC740538B9F}"/>
              </a:ext>
            </a:extLst>
          </p:cNvPr>
          <p:cNvSpPr>
            <a:spLocks noGrp="1"/>
          </p:cNvSpPr>
          <p:nvPr>
            <p:ph type="body" sz="quarter" idx="4294967295"/>
          </p:nvPr>
        </p:nvSpPr>
        <p:spPr>
          <a:xfrm>
            <a:off x="435995" y="262801"/>
            <a:ext cx="10635282" cy="378902"/>
          </a:xfrm>
          <a:prstGeom prst="rect">
            <a:avLst/>
          </a:prstGeom>
        </p:spPr>
        <p:txBody>
          <a:bodyPr/>
          <a:lstStyle/>
          <a:p>
            <a:pPr marL="0" indent="0" algn="l">
              <a:buNone/>
            </a:pPr>
            <a:r>
              <a:rPr lang="en-US" sz="2400" b="1">
                <a:solidFill>
                  <a:schemeClr val="bg1"/>
                </a:solidFill>
              </a:rPr>
              <a:t>European Climate and Health Observatory</a:t>
            </a:r>
            <a:endParaRPr lang="en-DK" sz="2400" b="1">
              <a:solidFill>
                <a:schemeClr val="bg1"/>
              </a:solidFill>
            </a:endParaRPr>
          </a:p>
        </p:txBody>
      </p:sp>
      <p:sp>
        <p:nvSpPr>
          <p:cNvPr id="7" name="TextBox 6">
            <a:extLst>
              <a:ext uri="{FF2B5EF4-FFF2-40B4-BE49-F238E27FC236}">
                <a16:creationId xmlns:a16="http://schemas.microsoft.com/office/drawing/2014/main" id="{12342CDC-8302-A278-A753-C8242C66A57B}"/>
              </a:ext>
            </a:extLst>
          </p:cNvPr>
          <p:cNvSpPr txBox="1"/>
          <p:nvPr/>
        </p:nvSpPr>
        <p:spPr>
          <a:xfrm>
            <a:off x="254682" y="924937"/>
            <a:ext cx="2029338" cy="46166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Policy updates</a:t>
            </a:r>
          </a:p>
        </p:txBody>
      </p:sp>
      <p:sp>
        <p:nvSpPr>
          <p:cNvPr id="17" name="TextBox 16">
            <a:extLst>
              <a:ext uri="{FF2B5EF4-FFF2-40B4-BE49-F238E27FC236}">
                <a16:creationId xmlns:a16="http://schemas.microsoft.com/office/drawing/2014/main" id="{1E7E3D74-D364-7E48-003F-CFEC64AC55AD}"/>
              </a:ext>
            </a:extLst>
          </p:cNvPr>
          <p:cNvSpPr txBox="1"/>
          <p:nvPr/>
        </p:nvSpPr>
        <p:spPr>
          <a:xfrm>
            <a:off x="6474891" y="923493"/>
            <a:ext cx="1987595" cy="46166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 forecasts</a:t>
            </a:r>
          </a:p>
        </p:txBody>
      </p:sp>
      <p:sp>
        <p:nvSpPr>
          <p:cNvPr id="12" name="TextBox 11">
            <a:extLst>
              <a:ext uri="{FF2B5EF4-FFF2-40B4-BE49-F238E27FC236}">
                <a16:creationId xmlns:a16="http://schemas.microsoft.com/office/drawing/2014/main" id="{0E15B4C7-1358-B7DE-FA1D-6690B42390C9}"/>
              </a:ext>
            </a:extLst>
          </p:cNvPr>
          <p:cNvSpPr txBox="1"/>
          <p:nvPr/>
        </p:nvSpPr>
        <p:spPr>
          <a:xfrm>
            <a:off x="6474891" y="1463441"/>
            <a:ext cx="45963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8173"/>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Ground-level pollen concentrations </a:t>
            </a:r>
            <a:br>
              <a:rPr kumimoji="0" lang="en-US" sz="1800" b="1" i="1" u="none" strike="noStrike" kern="1200" cap="none" spc="0" normalizeH="0" baseline="0" noProof="0">
                <a:ln>
                  <a:noFill/>
                </a:ln>
                <a:solidFill>
                  <a:srgbClr val="008173"/>
                </a:solidFill>
                <a:effectLst/>
                <a:uLnTx/>
                <a:uFillTx/>
                <a:latin typeface="Calibri" panose="020F0502020204030204"/>
                <a:ea typeface="+mn-ea"/>
                <a:cs typeface="+mn-cs"/>
              </a:rPr>
            </a:br>
            <a:r>
              <a:rPr kumimoji="0" lang="en-US" sz="1800" b="0" i="1" u="none" strike="noStrike" kern="1200" cap="none" spc="0" normalizeH="0" baseline="0" noProof="0">
                <a:ln>
                  <a:noFill/>
                </a:ln>
                <a:solidFill>
                  <a:srgbClr val="008173"/>
                </a:solidFill>
                <a:effectLst/>
                <a:uLnTx/>
                <a:uFillTx/>
                <a:latin typeface="Calibri" panose="020F0502020204030204"/>
                <a:ea typeface="+mn-ea"/>
                <a:cs typeface="+mn-cs"/>
              </a:rPr>
              <a:t>(grass, alder, birch, </a:t>
            </a:r>
            <a:r>
              <a:rPr kumimoji="0" lang="en-US" sz="1800" b="0" i="1" u="none" strike="noStrike" kern="1200" cap="none" spc="0" normalizeH="0" baseline="0" noProof="0" err="1">
                <a:ln>
                  <a:noFill/>
                </a:ln>
                <a:solidFill>
                  <a:srgbClr val="008173"/>
                </a:solidFill>
                <a:effectLst/>
                <a:uLnTx/>
                <a:uFillTx/>
                <a:latin typeface="Calibri" panose="020F0502020204030204"/>
                <a:ea typeface="+mn-ea"/>
                <a:cs typeface="+mn-cs"/>
              </a:rPr>
              <a:t>mugwort</a:t>
            </a:r>
            <a:r>
              <a:rPr kumimoji="0" lang="en-US" sz="1800" b="0" i="1" u="none" strike="noStrike" kern="1200" cap="none" spc="0" normalizeH="0" baseline="0" noProof="0">
                <a:ln>
                  <a:noFill/>
                </a:ln>
                <a:solidFill>
                  <a:srgbClr val="008173"/>
                </a:solidFill>
                <a:effectLst/>
                <a:uLnTx/>
                <a:uFillTx/>
                <a:latin typeface="Calibri" panose="020F0502020204030204"/>
                <a:ea typeface="+mn-ea"/>
                <a:cs typeface="+mn-cs"/>
              </a:rPr>
              <a:t>, olive, ragweed )</a:t>
            </a:r>
          </a:p>
        </p:txBody>
      </p:sp>
      <p:sp>
        <p:nvSpPr>
          <p:cNvPr id="13" name="TextBox 12">
            <a:extLst>
              <a:ext uri="{FF2B5EF4-FFF2-40B4-BE49-F238E27FC236}">
                <a16:creationId xmlns:a16="http://schemas.microsoft.com/office/drawing/2014/main" id="{E4F2476C-0352-006C-96BD-03ACED85F365}"/>
              </a:ext>
            </a:extLst>
          </p:cNvPr>
          <p:cNvSpPr txBox="1"/>
          <p:nvPr/>
        </p:nvSpPr>
        <p:spPr>
          <a:xfrm>
            <a:off x="161885" y="5239838"/>
            <a:ext cx="4404667"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a:ln>
                  <a:noFill/>
                </a:ln>
                <a:solidFill>
                  <a:srgbClr val="008173"/>
                </a:solidFill>
                <a:effectLst/>
                <a:uLnTx/>
                <a:uFillTx/>
                <a:latin typeface="Calibri" panose="020F0502020204030204"/>
                <a:ea typeface="+mn-ea"/>
                <a:cs typeface="+mn-cs"/>
              </a:rPr>
              <a:t>Water- and foodborne disease webpages</a:t>
            </a:r>
          </a:p>
        </p:txBody>
      </p:sp>
      <p:sp>
        <p:nvSpPr>
          <p:cNvPr id="3" name="TextBox 2">
            <a:extLst>
              <a:ext uri="{FF2B5EF4-FFF2-40B4-BE49-F238E27FC236}">
                <a16:creationId xmlns:a16="http://schemas.microsoft.com/office/drawing/2014/main" id="{065FB0DF-7B03-F2AB-462A-1895999BEB16}"/>
              </a:ext>
            </a:extLst>
          </p:cNvPr>
          <p:cNvSpPr txBox="1"/>
          <p:nvPr/>
        </p:nvSpPr>
        <p:spPr>
          <a:xfrm>
            <a:off x="158060" y="1463442"/>
            <a:ext cx="44534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008173"/>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Health in </a:t>
            </a:r>
            <a:r>
              <a:rPr kumimoji="0" lang="en-US" sz="1800" b="1" i="1" u="none" strike="noStrike" kern="1200" cap="none" spc="0" normalizeH="0" baseline="0" noProof="0">
                <a:ln>
                  <a:noFill/>
                </a:ln>
                <a:solidFill>
                  <a:srgbClr val="008173"/>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2023 national reporting on adaptation under Governance Regulation</a:t>
            </a:r>
            <a:r>
              <a:rPr kumimoji="0" lang="en-GB" sz="1800" b="1" i="1" u="none" strike="noStrike" kern="1200" cap="none" spc="0" normalizeH="0" baseline="0" noProof="0">
                <a:ln>
                  <a:noFill/>
                </a:ln>
                <a:solidFill>
                  <a:srgbClr val="0C7C6D"/>
                </a:solidFill>
                <a:effectLst/>
                <a:uLnTx/>
                <a:uFillTx/>
                <a:latin typeface="Calibri" panose="020F0502020204030204"/>
                <a:ea typeface="+mn-ea"/>
                <a:cs typeface="+mn-cs"/>
              </a:rPr>
              <a:t> </a:t>
            </a:r>
          </a:p>
        </p:txBody>
      </p:sp>
      <p:pic>
        <p:nvPicPr>
          <p:cNvPr id="4" name="Picture 3">
            <a:hlinkClick r:id="rId3"/>
            <a:extLst>
              <a:ext uri="{FF2B5EF4-FFF2-40B4-BE49-F238E27FC236}">
                <a16:creationId xmlns:a16="http://schemas.microsoft.com/office/drawing/2014/main" id="{CF12045D-CA5F-3D3D-953C-5B323B17BD81}"/>
              </a:ext>
            </a:extLst>
          </p:cNvPr>
          <p:cNvPicPr>
            <a:picLocks noChangeAspect="1"/>
          </p:cNvPicPr>
          <p:nvPr/>
        </p:nvPicPr>
        <p:blipFill>
          <a:blip r:embed="rId4"/>
          <a:stretch>
            <a:fillRect/>
          </a:stretch>
        </p:blipFill>
        <p:spPr>
          <a:xfrm>
            <a:off x="254682" y="2422735"/>
            <a:ext cx="5625092" cy="3391519"/>
          </a:xfrm>
          <a:prstGeom prst="rect">
            <a:avLst/>
          </a:prstGeom>
          <a:ln>
            <a:solidFill>
              <a:schemeClr val="tx1">
                <a:lumMod val="50000"/>
                <a:lumOff val="50000"/>
              </a:schemeClr>
            </a:solidFill>
          </a:ln>
        </p:spPr>
      </p:pic>
      <p:pic>
        <p:nvPicPr>
          <p:cNvPr id="5" name="Picture 4">
            <a:hlinkClick r:id="rId2"/>
            <a:extLst>
              <a:ext uri="{FF2B5EF4-FFF2-40B4-BE49-F238E27FC236}">
                <a16:creationId xmlns:a16="http://schemas.microsoft.com/office/drawing/2014/main" id="{32ECC1A3-6E08-A688-7E69-E4CD4D5DA1E5}"/>
              </a:ext>
            </a:extLst>
          </p:cNvPr>
          <p:cNvPicPr>
            <a:picLocks noChangeAspect="1"/>
          </p:cNvPicPr>
          <p:nvPr/>
        </p:nvPicPr>
        <p:blipFill rotWithShape="1">
          <a:blip r:embed="rId5"/>
          <a:srcRect l="15478"/>
          <a:stretch/>
        </p:blipFill>
        <p:spPr>
          <a:xfrm>
            <a:off x="6487184" y="2402886"/>
            <a:ext cx="5704816" cy="3391519"/>
          </a:xfrm>
          <a:prstGeom prst="rect">
            <a:avLst/>
          </a:prstGeom>
          <a:ln>
            <a:solidFill>
              <a:schemeClr val="tx1">
                <a:lumMod val="50000"/>
                <a:lumOff val="50000"/>
              </a:schemeClr>
            </a:solidFill>
          </a:ln>
        </p:spPr>
      </p:pic>
      <p:pic>
        <p:nvPicPr>
          <p:cNvPr id="9" name="Picture 12" descr="Copernicus logo">
            <a:extLst>
              <a:ext uri="{FF2B5EF4-FFF2-40B4-BE49-F238E27FC236}">
                <a16:creationId xmlns:a16="http://schemas.microsoft.com/office/drawing/2014/main" id="{39606641-DC8E-8A50-0D91-C98379CE25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91" r="12058"/>
          <a:stretch/>
        </p:blipFill>
        <p:spPr bwMode="auto">
          <a:xfrm>
            <a:off x="6574168" y="2425641"/>
            <a:ext cx="839891" cy="477509"/>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B9516C9B-E1A4-C52A-98B5-1FB5067BE4A5}"/>
              </a:ext>
            </a:extLst>
          </p:cNvPr>
          <p:cNvSpPr/>
          <p:nvPr/>
        </p:nvSpPr>
        <p:spPr>
          <a:xfrm rot="10800000">
            <a:off x="4981229" y="3331598"/>
            <a:ext cx="801500" cy="143449"/>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7"/>
            <a:extLst>
              <a:ext uri="{FF2B5EF4-FFF2-40B4-BE49-F238E27FC236}">
                <a16:creationId xmlns:a16="http://schemas.microsoft.com/office/drawing/2014/main" id="{FC3C9987-E881-A75C-8FC3-6109695DFE4E}"/>
              </a:ext>
            </a:extLst>
          </p:cNvPr>
          <p:cNvPicPr>
            <a:picLocks noChangeAspect="1"/>
          </p:cNvPicPr>
          <p:nvPr/>
        </p:nvPicPr>
        <p:blipFill rotWithShape="1">
          <a:blip r:embed="rId8"/>
          <a:srcRect r="56290"/>
          <a:stretch/>
        </p:blipFill>
        <p:spPr>
          <a:xfrm>
            <a:off x="10177995" y="38216"/>
            <a:ext cx="1968791" cy="700060"/>
          </a:xfrm>
          <a:prstGeom prst="rect">
            <a:avLst/>
          </a:prstGeom>
        </p:spPr>
      </p:pic>
    </p:spTree>
    <p:extLst>
      <p:ext uri="{BB962C8B-B14F-4D97-AF65-F5344CB8AC3E}">
        <p14:creationId xmlns:p14="http://schemas.microsoft.com/office/powerpoint/2010/main" val="288276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B22E-DD0D-6316-242F-BFC740538B9F}"/>
              </a:ext>
            </a:extLst>
          </p:cNvPr>
          <p:cNvSpPr>
            <a:spLocks noGrp="1"/>
          </p:cNvSpPr>
          <p:nvPr>
            <p:ph type="body" sz="quarter" idx="4294967295"/>
          </p:nvPr>
        </p:nvSpPr>
        <p:spPr>
          <a:xfrm>
            <a:off x="435995" y="262801"/>
            <a:ext cx="10635282" cy="378902"/>
          </a:xfrm>
          <a:prstGeom prst="rect">
            <a:avLst/>
          </a:prstGeom>
        </p:spPr>
        <p:txBody>
          <a:bodyPr/>
          <a:lstStyle/>
          <a:p>
            <a:pPr marL="0" indent="0" algn="l">
              <a:buNone/>
            </a:pPr>
            <a:r>
              <a:rPr lang="en-US" sz="2400" b="1">
                <a:solidFill>
                  <a:schemeClr val="bg1"/>
                </a:solidFill>
              </a:rPr>
              <a:t>European Climate and Health Observatory</a:t>
            </a:r>
            <a:endParaRPr lang="en-DK" sz="2400" b="1">
              <a:solidFill>
                <a:schemeClr val="bg1"/>
              </a:solidFill>
            </a:endParaRPr>
          </a:p>
        </p:txBody>
      </p:sp>
      <p:sp>
        <p:nvSpPr>
          <p:cNvPr id="15" name="TextBox 14">
            <a:extLst>
              <a:ext uri="{FF2B5EF4-FFF2-40B4-BE49-F238E27FC236}">
                <a16:creationId xmlns:a16="http://schemas.microsoft.com/office/drawing/2014/main" id="{200756B4-40D2-991F-12C0-167B46AEB701}"/>
              </a:ext>
            </a:extLst>
          </p:cNvPr>
          <p:cNvSpPr txBox="1"/>
          <p:nvPr/>
        </p:nvSpPr>
        <p:spPr>
          <a:xfrm>
            <a:off x="215889" y="823527"/>
            <a:ext cx="2564805" cy="46166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8 new </a:t>
            </a:r>
            <a:r>
              <a:rPr lang="en-GB" sz="2400" b="1">
                <a:solidFill>
                  <a:srgbClr val="002060"/>
                </a:solidFill>
                <a:latin typeface="Calibri" panose="020F0502020204030204"/>
                <a:hlinkClick r:id="rId2">
                  <a:extLst>
                    <a:ext uri="{A12FA001-AC4F-418D-AE19-62706E023703}">
                      <ahyp:hlinkClr xmlns:ahyp="http://schemas.microsoft.com/office/drawing/2018/hyperlinkcolor" val="tx"/>
                    </a:ext>
                  </a:extLst>
                </a:hlinkClick>
              </a:rPr>
              <a:t>case studies</a:t>
            </a:r>
            <a:endParaRPr lang="en-GB" sz="2400" b="1">
              <a:solidFill>
                <a:srgbClr val="002060"/>
              </a:solidFill>
              <a:latin typeface="Calibri" panose="020F0502020204030204"/>
            </a:endParaRPr>
          </a:p>
        </p:txBody>
      </p:sp>
      <p:grpSp>
        <p:nvGrpSpPr>
          <p:cNvPr id="3" name="Group 2">
            <a:extLst>
              <a:ext uri="{FF2B5EF4-FFF2-40B4-BE49-F238E27FC236}">
                <a16:creationId xmlns:a16="http://schemas.microsoft.com/office/drawing/2014/main" id="{E45E55B0-613F-0662-9F96-D9959CCCB1B1}"/>
              </a:ext>
            </a:extLst>
          </p:cNvPr>
          <p:cNvGrpSpPr/>
          <p:nvPr/>
        </p:nvGrpSpPr>
        <p:grpSpPr>
          <a:xfrm>
            <a:off x="208171" y="1285193"/>
            <a:ext cx="5046663" cy="1409898"/>
            <a:chOff x="333162" y="1290238"/>
            <a:chExt cx="6524625" cy="2155173"/>
          </a:xfrm>
        </p:grpSpPr>
        <p:pic>
          <p:nvPicPr>
            <p:cNvPr id="4" name="Picture 3">
              <a:extLst>
                <a:ext uri="{FF2B5EF4-FFF2-40B4-BE49-F238E27FC236}">
                  <a16:creationId xmlns:a16="http://schemas.microsoft.com/office/drawing/2014/main" id="{495A23F5-5801-B737-A34A-1E65EE68D775}"/>
                </a:ext>
              </a:extLst>
            </p:cNvPr>
            <p:cNvPicPr>
              <a:picLocks noChangeAspect="1"/>
            </p:cNvPicPr>
            <p:nvPr/>
          </p:nvPicPr>
          <p:blipFill rotWithShape="1">
            <a:blip r:embed="rId3"/>
            <a:srcRect t="61444" b="799"/>
            <a:stretch/>
          </p:blipFill>
          <p:spPr>
            <a:xfrm>
              <a:off x="333162" y="1945692"/>
              <a:ext cx="6524625" cy="1499719"/>
            </a:xfrm>
            <a:prstGeom prst="rect">
              <a:avLst/>
            </a:prstGeom>
          </p:spPr>
        </p:pic>
        <p:sp>
          <p:nvSpPr>
            <p:cNvPr id="5" name="TextBox 4">
              <a:extLst>
                <a:ext uri="{FF2B5EF4-FFF2-40B4-BE49-F238E27FC236}">
                  <a16:creationId xmlns:a16="http://schemas.microsoft.com/office/drawing/2014/main" id="{F5DC9E33-A09D-C1F0-F1EE-DB996DCF5C77}"/>
                </a:ext>
              </a:extLst>
            </p:cNvPr>
            <p:cNvSpPr txBox="1"/>
            <p:nvPr/>
          </p:nvSpPr>
          <p:spPr>
            <a:xfrm>
              <a:off x="333162" y="1290238"/>
              <a:ext cx="6383396" cy="7057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Nature-Based Solutions in schools: a green way to adapt buildings to climate change in Solana de </a:t>
              </a:r>
              <a:r>
                <a:rPr kumimoji="0" lang="en-US" sz="1200" b="1" i="0" u="none" strike="noStrike" kern="1200" cap="none" spc="0" normalizeH="0" baseline="0" noProof="0" err="1">
                  <a:ln>
                    <a:noFill/>
                  </a:ln>
                  <a:solidFill>
                    <a:srgbClr val="44546A"/>
                  </a:solidFill>
                  <a:effectLst/>
                  <a:uLnTx/>
                  <a:uFillTx/>
                  <a:latin typeface="Calibri" panose="020F0502020204030204"/>
                  <a:ea typeface="+mn-ea"/>
                  <a:cs typeface="+mn-cs"/>
                </a:rPr>
                <a:t>los</a:t>
              </a: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 Barros, Extremadura (Spain)</a:t>
              </a:r>
              <a:endParaRPr kumimoji="0" lang="en-DK"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0992E1-C47E-E968-48BD-2F73796471F9}"/>
                </a:ext>
              </a:extLst>
            </p:cNvPr>
            <p:cNvSpPr/>
            <p:nvPr/>
          </p:nvSpPr>
          <p:spPr>
            <a:xfrm>
              <a:off x="333166" y="1360515"/>
              <a:ext cx="6383398" cy="206786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28DA28E3-CD93-0952-9E03-96A7CBD28687}"/>
              </a:ext>
            </a:extLst>
          </p:cNvPr>
          <p:cNvGrpSpPr/>
          <p:nvPr/>
        </p:nvGrpSpPr>
        <p:grpSpPr>
          <a:xfrm>
            <a:off x="208171" y="2770454"/>
            <a:ext cx="4937425" cy="1377700"/>
            <a:chOff x="233195" y="2517079"/>
            <a:chExt cx="5408545" cy="1598994"/>
          </a:xfrm>
        </p:grpSpPr>
        <p:pic>
          <p:nvPicPr>
            <p:cNvPr id="11" name="Picture 10">
              <a:extLst>
                <a:ext uri="{FF2B5EF4-FFF2-40B4-BE49-F238E27FC236}">
                  <a16:creationId xmlns:a16="http://schemas.microsoft.com/office/drawing/2014/main" id="{8846E19D-9644-FF8D-2514-B490B36484A1}"/>
                </a:ext>
              </a:extLst>
            </p:cNvPr>
            <p:cNvPicPr>
              <a:picLocks noChangeAspect="1"/>
            </p:cNvPicPr>
            <p:nvPr/>
          </p:nvPicPr>
          <p:blipFill rotWithShape="1">
            <a:blip r:embed="rId4"/>
            <a:srcRect b="4750"/>
            <a:stretch/>
          </p:blipFill>
          <p:spPr>
            <a:xfrm>
              <a:off x="233195" y="2856653"/>
              <a:ext cx="5304541" cy="1259420"/>
            </a:xfrm>
            <a:prstGeom prst="rect">
              <a:avLst/>
            </a:prstGeom>
          </p:spPr>
        </p:pic>
        <p:sp>
          <p:nvSpPr>
            <p:cNvPr id="13" name="TextBox 12">
              <a:extLst>
                <a:ext uri="{FF2B5EF4-FFF2-40B4-BE49-F238E27FC236}">
                  <a16:creationId xmlns:a16="http://schemas.microsoft.com/office/drawing/2014/main" id="{1F2EB5F1-D8A7-48F3-E1E8-ECA0BC71F157}"/>
                </a:ext>
              </a:extLst>
            </p:cNvPr>
            <p:cNvSpPr txBox="1"/>
            <p:nvPr/>
          </p:nvSpPr>
          <p:spPr>
            <a:xfrm>
              <a:off x="233195" y="2517079"/>
              <a:ext cx="5350590" cy="5358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Intercommunal trauma </a:t>
              </a:r>
              <a:r>
                <a:rPr kumimoji="0" lang="en-US" sz="1200" b="1" i="0" u="none" strike="noStrike" kern="1200" cap="none" spc="0" normalizeH="0" baseline="0" noProof="0" err="1">
                  <a:ln>
                    <a:noFill/>
                  </a:ln>
                  <a:solidFill>
                    <a:srgbClr val="44546A"/>
                  </a:solidFill>
                  <a:effectLst/>
                  <a:uLnTx/>
                  <a:uFillTx/>
                  <a:latin typeface="Calibri" panose="020F0502020204030204"/>
                  <a:ea typeface="+mn-ea"/>
                  <a:cs typeface="+mn-cs"/>
                </a:rPr>
                <a:t>centre</a:t>
              </a: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 for psychosocial assistance in response to floods in Schleiden, Germany</a:t>
              </a:r>
              <a:endParaRPr kumimoji="0" lang="en-DK"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1F0EF5-2B61-94BD-6880-2F4C72614E01}"/>
                </a:ext>
              </a:extLst>
            </p:cNvPr>
            <p:cNvSpPr/>
            <p:nvPr/>
          </p:nvSpPr>
          <p:spPr>
            <a:xfrm>
              <a:off x="233195" y="2564374"/>
              <a:ext cx="5408545" cy="15516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1C10DC2-8458-EE43-700E-395AB254F24E}"/>
              </a:ext>
            </a:extLst>
          </p:cNvPr>
          <p:cNvGrpSpPr/>
          <p:nvPr/>
        </p:nvGrpSpPr>
        <p:grpSpPr>
          <a:xfrm>
            <a:off x="208171" y="4188904"/>
            <a:ext cx="4937425" cy="1313942"/>
            <a:chOff x="208172" y="4549680"/>
            <a:chExt cx="5408545" cy="1513464"/>
          </a:xfrm>
        </p:grpSpPr>
        <p:pic>
          <p:nvPicPr>
            <p:cNvPr id="18" name="Picture 17">
              <a:extLst>
                <a:ext uri="{FF2B5EF4-FFF2-40B4-BE49-F238E27FC236}">
                  <a16:creationId xmlns:a16="http://schemas.microsoft.com/office/drawing/2014/main" id="{C7E338C3-171A-1D3D-914D-97C3BB50F142}"/>
                </a:ext>
              </a:extLst>
            </p:cNvPr>
            <p:cNvPicPr>
              <a:picLocks noChangeAspect="1"/>
            </p:cNvPicPr>
            <p:nvPr/>
          </p:nvPicPr>
          <p:blipFill rotWithShape="1">
            <a:blip r:embed="rId5"/>
            <a:srcRect b="15035"/>
            <a:stretch/>
          </p:blipFill>
          <p:spPr>
            <a:xfrm>
              <a:off x="208172" y="4703568"/>
              <a:ext cx="5408545" cy="1359574"/>
            </a:xfrm>
            <a:prstGeom prst="rect">
              <a:avLst/>
            </a:prstGeom>
          </p:spPr>
        </p:pic>
        <p:sp>
          <p:nvSpPr>
            <p:cNvPr id="19" name="TextBox 18">
              <a:extLst>
                <a:ext uri="{FF2B5EF4-FFF2-40B4-BE49-F238E27FC236}">
                  <a16:creationId xmlns:a16="http://schemas.microsoft.com/office/drawing/2014/main" id="{B9F2B322-2CB8-EAFD-52A3-423CA0AB862B}"/>
                </a:ext>
              </a:extLst>
            </p:cNvPr>
            <p:cNvSpPr txBox="1"/>
            <p:nvPr/>
          </p:nvSpPr>
          <p:spPr>
            <a:xfrm>
              <a:off x="208172" y="4549680"/>
              <a:ext cx="5350590" cy="3190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44546A"/>
                  </a:solidFill>
                  <a:effectLst/>
                  <a:uLnTx/>
                  <a:uFillTx/>
                  <a:latin typeface="Calibri" panose="020F0502020204030204"/>
                  <a:ea typeface="+mn-ea"/>
                  <a:cs typeface="+mn-cs"/>
                </a:rPr>
                <a:t>Subsidised</a:t>
              </a: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 drought insurance for farmers in Austria</a:t>
              </a:r>
              <a:endParaRPr kumimoji="0" lang="en-DK"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228A768-31B5-879A-EDC0-7FF1E70530FC}"/>
                </a:ext>
              </a:extLst>
            </p:cNvPr>
            <p:cNvSpPr/>
            <p:nvPr/>
          </p:nvSpPr>
          <p:spPr>
            <a:xfrm>
              <a:off x="208172" y="4606661"/>
              <a:ext cx="5408545" cy="145648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27B223DC-B95A-4A80-A750-72C1F4236114}"/>
              </a:ext>
            </a:extLst>
          </p:cNvPr>
          <p:cNvGrpSpPr/>
          <p:nvPr/>
        </p:nvGrpSpPr>
        <p:grpSpPr>
          <a:xfrm>
            <a:off x="208171" y="5600660"/>
            <a:ext cx="4937425" cy="1264473"/>
            <a:chOff x="5803175" y="1241617"/>
            <a:chExt cx="5417015" cy="1372359"/>
          </a:xfrm>
        </p:grpSpPr>
        <p:pic>
          <p:nvPicPr>
            <p:cNvPr id="26" name="Picture 25">
              <a:extLst>
                <a:ext uri="{FF2B5EF4-FFF2-40B4-BE49-F238E27FC236}">
                  <a16:creationId xmlns:a16="http://schemas.microsoft.com/office/drawing/2014/main" id="{915E137F-0676-69C6-C5DB-4E6DEA7A6D6B}"/>
                </a:ext>
              </a:extLst>
            </p:cNvPr>
            <p:cNvPicPr>
              <a:picLocks noChangeAspect="1"/>
            </p:cNvPicPr>
            <p:nvPr/>
          </p:nvPicPr>
          <p:blipFill>
            <a:blip r:embed="rId6"/>
            <a:stretch>
              <a:fillRect/>
            </a:stretch>
          </p:blipFill>
          <p:spPr>
            <a:xfrm>
              <a:off x="5828862" y="1456979"/>
              <a:ext cx="5333282" cy="1156997"/>
            </a:xfrm>
            <a:prstGeom prst="rect">
              <a:avLst/>
            </a:prstGeom>
          </p:spPr>
        </p:pic>
        <p:sp>
          <p:nvSpPr>
            <p:cNvPr id="28" name="TextBox 27">
              <a:extLst>
                <a:ext uri="{FF2B5EF4-FFF2-40B4-BE49-F238E27FC236}">
                  <a16:creationId xmlns:a16="http://schemas.microsoft.com/office/drawing/2014/main" id="{17601812-3DCF-9DA3-97F2-AE26AEDB6CA5}"/>
                </a:ext>
              </a:extLst>
            </p:cNvPr>
            <p:cNvSpPr txBox="1"/>
            <p:nvPr/>
          </p:nvSpPr>
          <p:spPr>
            <a:xfrm>
              <a:off x="5803175" y="1249598"/>
              <a:ext cx="5408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Protecting surface water quality in Lappeenranta, Finland</a:t>
              </a:r>
              <a:endParaRPr kumimoji="0" lang="en-DK"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81A024-878D-922C-2F90-CE36C0F22AE5}"/>
                </a:ext>
              </a:extLst>
            </p:cNvPr>
            <p:cNvSpPr/>
            <p:nvPr/>
          </p:nvSpPr>
          <p:spPr>
            <a:xfrm>
              <a:off x="5811643" y="1241617"/>
              <a:ext cx="5408547" cy="136437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058E3388-7030-F663-B0EB-5DB5CF0C6EEB}"/>
              </a:ext>
            </a:extLst>
          </p:cNvPr>
          <p:cNvGrpSpPr/>
          <p:nvPr/>
        </p:nvGrpSpPr>
        <p:grpSpPr>
          <a:xfrm>
            <a:off x="6103510" y="1078253"/>
            <a:ext cx="5054574" cy="1296929"/>
            <a:chOff x="6103510" y="1078253"/>
            <a:chExt cx="5054574" cy="1300038"/>
          </a:xfrm>
        </p:grpSpPr>
        <p:pic>
          <p:nvPicPr>
            <p:cNvPr id="31" name="Picture 30">
              <a:extLst>
                <a:ext uri="{FF2B5EF4-FFF2-40B4-BE49-F238E27FC236}">
                  <a16:creationId xmlns:a16="http://schemas.microsoft.com/office/drawing/2014/main" id="{4D4868F1-A4FA-DAF7-0FD4-172D15FA77C1}"/>
                </a:ext>
              </a:extLst>
            </p:cNvPr>
            <p:cNvPicPr>
              <a:picLocks noChangeAspect="1"/>
            </p:cNvPicPr>
            <p:nvPr/>
          </p:nvPicPr>
          <p:blipFill>
            <a:blip r:embed="rId7"/>
            <a:stretch>
              <a:fillRect/>
            </a:stretch>
          </p:blipFill>
          <p:spPr>
            <a:xfrm>
              <a:off x="6103510" y="1283573"/>
              <a:ext cx="4444034" cy="1094718"/>
            </a:xfrm>
            <a:prstGeom prst="rect">
              <a:avLst/>
            </a:prstGeom>
          </p:spPr>
        </p:pic>
        <p:grpSp>
          <p:nvGrpSpPr>
            <p:cNvPr id="32" name="Group 31">
              <a:extLst>
                <a:ext uri="{FF2B5EF4-FFF2-40B4-BE49-F238E27FC236}">
                  <a16:creationId xmlns:a16="http://schemas.microsoft.com/office/drawing/2014/main" id="{9157EF45-87AC-D396-0E1C-AF1E059EC737}"/>
                </a:ext>
              </a:extLst>
            </p:cNvPr>
            <p:cNvGrpSpPr/>
            <p:nvPr/>
          </p:nvGrpSpPr>
          <p:grpSpPr>
            <a:xfrm>
              <a:off x="6103515" y="1078253"/>
              <a:ext cx="5054569" cy="1300038"/>
              <a:chOff x="333162" y="1290238"/>
              <a:chExt cx="6383402" cy="1864849"/>
            </a:xfrm>
          </p:grpSpPr>
          <p:sp>
            <p:nvSpPr>
              <p:cNvPr id="33" name="TextBox 32">
                <a:extLst>
                  <a:ext uri="{FF2B5EF4-FFF2-40B4-BE49-F238E27FC236}">
                    <a16:creationId xmlns:a16="http://schemas.microsoft.com/office/drawing/2014/main" id="{3541C974-FA18-9575-B3F5-C30E1C563955}"/>
                  </a:ext>
                </a:extLst>
              </p:cNvPr>
              <p:cNvSpPr txBox="1"/>
              <p:nvPr/>
            </p:nvSpPr>
            <p:spPr>
              <a:xfrm>
                <a:off x="333162" y="1290238"/>
                <a:ext cx="6383396" cy="3973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Protecting bathing water quality from sewage overflow in Rimini, Italy</a:t>
                </a:r>
                <a:endParaRPr kumimoji="0" lang="en-DK"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26CAFA4-3F19-8BF5-1E41-46AA3A507F1B}"/>
                  </a:ext>
                </a:extLst>
              </p:cNvPr>
              <p:cNvSpPr/>
              <p:nvPr/>
            </p:nvSpPr>
            <p:spPr>
              <a:xfrm>
                <a:off x="333166" y="1360515"/>
                <a:ext cx="6383398" cy="17945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5" name="Group 34">
            <a:extLst>
              <a:ext uri="{FF2B5EF4-FFF2-40B4-BE49-F238E27FC236}">
                <a16:creationId xmlns:a16="http://schemas.microsoft.com/office/drawing/2014/main" id="{69C330BA-CFBF-F04F-426F-1222C17259D9}"/>
              </a:ext>
            </a:extLst>
          </p:cNvPr>
          <p:cNvGrpSpPr/>
          <p:nvPr/>
        </p:nvGrpSpPr>
        <p:grpSpPr>
          <a:xfrm>
            <a:off x="6103514" y="2385354"/>
            <a:ext cx="5054565" cy="1510475"/>
            <a:chOff x="6103515" y="2565244"/>
            <a:chExt cx="5054565" cy="1510475"/>
          </a:xfrm>
        </p:grpSpPr>
        <p:pic>
          <p:nvPicPr>
            <p:cNvPr id="36" name="Picture 35">
              <a:extLst>
                <a:ext uri="{FF2B5EF4-FFF2-40B4-BE49-F238E27FC236}">
                  <a16:creationId xmlns:a16="http://schemas.microsoft.com/office/drawing/2014/main" id="{B1B69E2D-906F-9D4E-57E0-5536F3FC7740}"/>
                </a:ext>
              </a:extLst>
            </p:cNvPr>
            <p:cNvPicPr>
              <a:picLocks noChangeAspect="1"/>
            </p:cNvPicPr>
            <p:nvPr/>
          </p:nvPicPr>
          <p:blipFill>
            <a:blip r:embed="rId8"/>
            <a:stretch>
              <a:fillRect/>
            </a:stretch>
          </p:blipFill>
          <p:spPr>
            <a:xfrm>
              <a:off x="6200712" y="2943961"/>
              <a:ext cx="4416409" cy="1131758"/>
            </a:xfrm>
            <a:prstGeom prst="rect">
              <a:avLst/>
            </a:prstGeom>
          </p:spPr>
        </p:pic>
        <p:grpSp>
          <p:nvGrpSpPr>
            <p:cNvPr id="37" name="Group 36">
              <a:extLst>
                <a:ext uri="{FF2B5EF4-FFF2-40B4-BE49-F238E27FC236}">
                  <a16:creationId xmlns:a16="http://schemas.microsoft.com/office/drawing/2014/main" id="{65D2F48E-5F70-5C20-01C8-27D5DCFC23F6}"/>
                </a:ext>
              </a:extLst>
            </p:cNvPr>
            <p:cNvGrpSpPr/>
            <p:nvPr/>
          </p:nvGrpSpPr>
          <p:grpSpPr>
            <a:xfrm>
              <a:off x="6103515" y="2565244"/>
              <a:ext cx="5054565" cy="1485502"/>
              <a:chOff x="233195" y="2517079"/>
              <a:chExt cx="5408545" cy="1598993"/>
            </a:xfrm>
          </p:grpSpPr>
          <p:sp>
            <p:nvSpPr>
              <p:cNvPr id="38" name="TextBox 37">
                <a:extLst>
                  <a:ext uri="{FF2B5EF4-FFF2-40B4-BE49-F238E27FC236}">
                    <a16:creationId xmlns:a16="http://schemas.microsoft.com/office/drawing/2014/main" id="{8C85C914-C061-8A72-9A05-FD3EFD1AA010}"/>
                  </a:ext>
                </a:extLst>
              </p:cNvPr>
              <p:cNvSpPr txBox="1"/>
              <p:nvPr/>
            </p:nvSpPr>
            <p:spPr>
              <a:xfrm>
                <a:off x="233195" y="2517079"/>
                <a:ext cx="5350590" cy="4969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Toolbox for transboundary water contingency management in the Sava River Basin</a:t>
                </a:r>
              </a:p>
            </p:txBody>
          </p:sp>
          <p:sp>
            <p:nvSpPr>
              <p:cNvPr id="39" name="Rectangle 38">
                <a:extLst>
                  <a:ext uri="{FF2B5EF4-FFF2-40B4-BE49-F238E27FC236}">
                    <a16:creationId xmlns:a16="http://schemas.microsoft.com/office/drawing/2014/main" id="{A0353FA4-546D-C724-474D-4E4B8AF4A76F}"/>
                  </a:ext>
                </a:extLst>
              </p:cNvPr>
              <p:cNvSpPr/>
              <p:nvPr/>
            </p:nvSpPr>
            <p:spPr>
              <a:xfrm>
                <a:off x="233195" y="2564374"/>
                <a:ext cx="5408545" cy="15516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2" name="Group 41">
            <a:extLst>
              <a:ext uri="{FF2B5EF4-FFF2-40B4-BE49-F238E27FC236}">
                <a16:creationId xmlns:a16="http://schemas.microsoft.com/office/drawing/2014/main" id="{AD3A33C4-D056-EF99-BB9E-B6C708FFDB22}"/>
              </a:ext>
            </a:extLst>
          </p:cNvPr>
          <p:cNvGrpSpPr/>
          <p:nvPr/>
        </p:nvGrpSpPr>
        <p:grpSpPr>
          <a:xfrm>
            <a:off x="6096000" y="3924966"/>
            <a:ext cx="5054565" cy="1441564"/>
            <a:chOff x="208172" y="4549680"/>
            <a:chExt cx="5408545" cy="1513464"/>
          </a:xfrm>
        </p:grpSpPr>
        <p:sp>
          <p:nvSpPr>
            <p:cNvPr id="43" name="TextBox 42">
              <a:extLst>
                <a:ext uri="{FF2B5EF4-FFF2-40B4-BE49-F238E27FC236}">
                  <a16:creationId xmlns:a16="http://schemas.microsoft.com/office/drawing/2014/main" id="{02B21AF5-B64A-19E7-28A9-0053688A4FD0}"/>
                </a:ext>
              </a:extLst>
            </p:cNvPr>
            <p:cNvSpPr txBox="1"/>
            <p:nvPr/>
          </p:nvSpPr>
          <p:spPr>
            <a:xfrm>
              <a:off x="208172" y="4549680"/>
              <a:ext cx="5350590" cy="5042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Online monitoring and early warning system for bacterial contamination in public surface waters in Breda, the Netherlands</a:t>
              </a:r>
              <a:endParaRPr kumimoji="0" lang="en-DK"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16A6934-AB80-39C9-7EB9-C2CC17EBB1BC}"/>
                </a:ext>
              </a:extLst>
            </p:cNvPr>
            <p:cNvSpPr/>
            <p:nvPr/>
          </p:nvSpPr>
          <p:spPr>
            <a:xfrm>
              <a:off x="208172" y="4606661"/>
              <a:ext cx="5408545" cy="145648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1" name="Picture 50">
            <a:extLst>
              <a:ext uri="{FF2B5EF4-FFF2-40B4-BE49-F238E27FC236}">
                <a16:creationId xmlns:a16="http://schemas.microsoft.com/office/drawing/2014/main" id="{82F7E4C5-F3CC-A473-A268-5C35B2532400}"/>
              </a:ext>
            </a:extLst>
          </p:cNvPr>
          <p:cNvPicPr>
            <a:picLocks noChangeAspect="1"/>
          </p:cNvPicPr>
          <p:nvPr/>
        </p:nvPicPr>
        <p:blipFill>
          <a:blip r:embed="rId9"/>
          <a:stretch>
            <a:fillRect/>
          </a:stretch>
        </p:blipFill>
        <p:spPr>
          <a:xfrm>
            <a:off x="6200711" y="4315927"/>
            <a:ext cx="4004565" cy="1038808"/>
          </a:xfrm>
          <a:prstGeom prst="rect">
            <a:avLst/>
          </a:prstGeom>
        </p:spPr>
      </p:pic>
      <p:grpSp>
        <p:nvGrpSpPr>
          <p:cNvPr id="52" name="Group 51">
            <a:extLst>
              <a:ext uri="{FF2B5EF4-FFF2-40B4-BE49-F238E27FC236}">
                <a16:creationId xmlns:a16="http://schemas.microsoft.com/office/drawing/2014/main" id="{2AF5E33C-A294-CBDB-509B-9FBA11823C56}"/>
              </a:ext>
            </a:extLst>
          </p:cNvPr>
          <p:cNvGrpSpPr/>
          <p:nvPr/>
        </p:nvGrpSpPr>
        <p:grpSpPr>
          <a:xfrm>
            <a:off x="6095060" y="5445610"/>
            <a:ext cx="5063019" cy="1294332"/>
            <a:chOff x="719601" y="2545801"/>
            <a:chExt cx="4427672" cy="867148"/>
          </a:xfrm>
        </p:grpSpPr>
        <p:sp>
          <p:nvSpPr>
            <p:cNvPr id="53" name="TextBox 52">
              <a:extLst>
                <a:ext uri="{FF2B5EF4-FFF2-40B4-BE49-F238E27FC236}">
                  <a16:creationId xmlns:a16="http://schemas.microsoft.com/office/drawing/2014/main" id="{EB6829CA-8B00-0C7D-CD6C-6A93445FA371}"/>
                </a:ext>
              </a:extLst>
            </p:cNvPr>
            <p:cNvSpPr txBox="1"/>
            <p:nvPr/>
          </p:nvSpPr>
          <p:spPr>
            <a:xfrm>
              <a:off x="719601" y="2545801"/>
              <a:ext cx="4427672" cy="867148"/>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Mental health support for flooded populations in Emilia-Romagna, Italy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K" sz="1400" b="1"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0A32DC8B-72C3-4448-0FEB-ACAA4889D5CF}"/>
                </a:ext>
              </a:extLst>
            </p:cNvPr>
            <p:cNvPicPr>
              <a:picLocks noChangeAspect="1"/>
            </p:cNvPicPr>
            <p:nvPr/>
          </p:nvPicPr>
          <p:blipFill>
            <a:blip r:embed="rId10"/>
            <a:stretch>
              <a:fillRect/>
            </a:stretch>
          </p:blipFill>
          <p:spPr>
            <a:xfrm>
              <a:off x="774310" y="2688391"/>
              <a:ext cx="3791723" cy="679969"/>
            </a:xfrm>
            <a:prstGeom prst="rect">
              <a:avLst/>
            </a:prstGeom>
          </p:spPr>
        </p:pic>
      </p:grpSp>
      <p:pic>
        <p:nvPicPr>
          <p:cNvPr id="6" name="Picture 5">
            <a:hlinkClick r:id="rId11"/>
            <a:extLst>
              <a:ext uri="{FF2B5EF4-FFF2-40B4-BE49-F238E27FC236}">
                <a16:creationId xmlns:a16="http://schemas.microsoft.com/office/drawing/2014/main" id="{EECD8761-95E5-8DA6-C0BD-148E4C2006A0}"/>
              </a:ext>
            </a:extLst>
          </p:cNvPr>
          <p:cNvPicPr>
            <a:picLocks noChangeAspect="1"/>
          </p:cNvPicPr>
          <p:nvPr/>
        </p:nvPicPr>
        <p:blipFill rotWithShape="1">
          <a:blip r:embed="rId12"/>
          <a:srcRect r="56290"/>
          <a:stretch/>
        </p:blipFill>
        <p:spPr>
          <a:xfrm>
            <a:off x="10177995" y="38216"/>
            <a:ext cx="1968791" cy="700060"/>
          </a:xfrm>
          <a:prstGeom prst="rect">
            <a:avLst/>
          </a:prstGeom>
        </p:spPr>
      </p:pic>
    </p:spTree>
    <p:extLst>
      <p:ext uri="{BB962C8B-B14F-4D97-AF65-F5344CB8AC3E}">
        <p14:creationId xmlns:p14="http://schemas.microsoft.com/office/powerpoint/2010/main" val="3852594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511A1E2-6288-25B2-9AA1-15F530E297F6}"/>
              </a:ext>
            </a:extLst>
          </p:cNvPr>
          <p:cNvSpPr txBox="1">
            <a:spLocks/>
          </p:cNvSpPr>
          <p:nvPr/>
        </p:nvSpPr>
        <p:spPr>
          <a:xfrm>
            <a:off x="213821" y="153805"/>
            <a:ext cx="11901979"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300" b="1">
                <a:solidFill>
                  <a:schemeClr val="bg1"/>
                </a:solidFill>
              </a:rPr>
              <a:t>Topic IV - Boosting regional and sectoral adaptation through new/updated Climate-ADAPT tools</a:t>
            </a:r>
            <a:endParaRPr lang="en-DK" sz="2300" b="1">
              <a:solidFill>
                <a:schemeClr val="bg1"/>
              </a:solidFill>
            </a:endParaRPr>
          </a:p>
        </p:txBody>
      </p:sp>
      <p:sp>
        <p:nvSpPr>
          <p:cNvPr id="3" name="TextBox 2">
            <a:extLst>
              <a:ext uri="{FF2B5EF4-FFF2-40B4-BE49-F238E27FC236}">
                <a16:creationId xmlns:a16="http://schemas.microsoft.com/office/drawing/2014/main" id="{7DB4B97E-49AF-DC21-7DB2-AD92E398E188}"/>
              </a:ext>
            </a:extLst>
          </p:cNvPr>
          <p:cNvSpPr txBox="1"/>
          <p:nvPr/>
        </p:nvSpPr>
        <p:spPr>
          <a:xfrm>
            <a:off x="804334" y="1209488"/>
            <a:ext cx="3713345" cy="1200329"/>
          </a:xfrm>
          <a:prstGeom prst="rect">
            <a:avLst/>
          </a:prstGeom>
          <a:noFill/>
        </p:spPr>
        <p:txBody>
          <a:bodyPr wrap="square" lIns="91440" tIns="45720" rIns="91440" bIns="45720" rtlCol="0" anchor="t">
            <a:spAutoFit/>
          </a:bodyPr>
          <a:lstStyle/>
          <a:p>
            <a:r>
              <a:rPr lang="en-US" b="1">
                <a:solidFill>
                  <a:srgbClr val="002060"/>
                </a:solidFill>
              </a:rPr>
              <a:t>Feedback, questions,  answers</a:t>
            </a:r>
          </a:p>
          <a:p>
            <a:endParaRPr lang="en-US" b="1">
              <a:solidFill>
                <a:srgbClr val="002060"/>
              </a:solidFill>
            </a:endParaRPr>
          </a:p>
          <a:p>
            <a:endParaRPr lang="en-US"/>
          </a:p>
          <a:p>
            <a:endParaRPr lang="en-US"/>
          </a:p>
        </p:txBody>
      </p:sp>
      <p:pic>
        <p:nvPicPr>
          <p:cNvPr id="8" name="Picture 7">
            <a:extLst>
              <a:ext uri="{FF2B5EF4-FFF2-40B4-BE49-F238E27FC236}">
                <a16:creationId xmlns:a16="http://schemas.microsoft.com/office/drawing/2014/main" id="{0E1FA48A-AD46-771D-0AC1-C057AA9F1792}"/>
              </a:ext>
            </a:extLst>
          </p:cNvPr>
          <p:cNvPicPr>
            <a:picLocks noChangeAspect="1"/>
          </p:cNvPicPr>
          <p:nvPr/>
        </p:nvPicPr>
        <p:blipFill>
          <a:blip r:embed="rId3"/>
          <a:stretch>
            <a:fillRect/>
          </a:stretch>
        </p:blipFill>
        <p:spPr>
          <a:xfrm>
            <a:off x="5205121" y="1204591"/>
            <a:ext cx="5653379" cy="240559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12F2CBE0-151F-C32D-41A0-1627352FC7BD}"/>
              </a:ext>
            </a:extLst>
          </p:cNvPr>
          <p:cNvSpPr/>
          <p:nvPr/>
        </p:nvSpPr>
        <p:spPr>
          <a:xfrm>
            <a:off x="6944938" y="1211615"/>
            <a:ext cx="983524" cy="25101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Graphic 10">
            <a:extLst>
              <a:ext uri="{FF2B5EF4-FFF2-40B4-BE49-F238E27FC236}">
                <a16:creationId xmlns:a16="http://schemas.microsoft.com/office/drawing/2014/main" id="{04BC80EA-70EF-D4C4-93EA-19885B7548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5121" y="4299259"/>
            <a:ext cx="3315653" cy="723415"/>
          </a:xfrm>
          <a:prstGeom prst="rect">
            <a:avLst/>
          </a:prstGeom>
        </p:spPr>
      </p:pic>
    </p:spTree>
    <p:extLst>
      <p:ext uri="{BB962C8B-B14F-4D97-AF65-F5344CB8AC3E}">
        <p14:creationId xmlns:p14="http://schemas.microsoft.com/office/powerpoint/2010/main" val="46196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1D58C-E4B0-439D-8D34-48CE935D8867}"/>
              </a:ext>
            </a:extLst>
          </p:cNvPr>
          <p:cNvSpPr txBox="1"/>
          <p:nvPr/>
        </p:nvSpPr>
        <p:spPr>
          <a:xfrm>
            <a:off x="804334" y="1209488"/>
            <a:ext cx="3713345" cy="34163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a:solidFill>
                  <a:srgbClr val="002060"/>
                </a:solidFill>
              </a:rPr>
              <a:t>New Climate-ADAPT performance and layout</a:t>
            </a:r>
          </a:p>
          <a:p>
            <a:pPr marL="342900" indent="-342900">
              <a:buFont typeface="Arial" panose="020B0604020202020204" pitchFamily="34" charset="0"/>
              <a:buChar char="•"/>
            </a:pPr>
            <a:endParaRPr lang="en-US" sz="2000" b="1">
              <a:solidFill>
                <a:srgbClr val="002060"/>
              </a:solidFill>
            </a:endParaRPr>
          </a:p>
          <a:p>
            <a:pPr marL="342900" indent="-342900">
              <a:buFont typeface="Arial" panose="020B0604020202020204" pitchFamily="34" charset="0"/>
              <a:buChar char="•"/>
            </a:pPr>
            <a:r>
              <a:rPr lang="en-US" sz="2000" b="1">
                <a:solidFill>
                  <a:srgbClr val="002060"/>
                </a:solidFill>
              </a:rPr>
              <a:t>Relaunch of Climate-ADAPT newsletter and planned Climate and Health Observatory newsletter </a:t>
            </a:r>
          </a:p>
          <a:p>
            <a:endParaRPr lang="en-US" sz="2000"/>
          </a:p>
          <a:p>
            <a:endParaRPr lang="en-US" sz="2000"/>
          </a:p>
          <a:p>
            <a:endParaRPr lang="en-US"/>
          </a:p>
          <a:p>
            <a:endParaRPr lang="en-US"/>
          </a:p>
        </p:txBody>
      </p:sp>
      <p:sp>
        <p:nvSpPr>
          <p:cNvPr id="5" name="Text Placeholder 1">
            <a:extLst>
              <a:ext uri="{FF2B5EF4-FFF2-40B4-BE49-F238E27FC236}">
                <a16:creationId xmlns:a16="http://schemas.microsoft.com/office/drawing/2014/main" id="{CDB0DDAB-CD6A-E802-37DA-D1FCCE7C1A8A}"/>
              </a:ext>
            </a:extLst>
          </p:cNvPr>
          <p:cNvSpPr>
            <a:spLocks noGrp="1"/>
          </p:cNvSpPr>
          <p:nvPr>
            <p:ph type="body" sz="quarter" idx="4294967295"/>
          </p:nvPr>
        </p:nvSpPr>
        <p:spPr>
          <a:xfrm>
            <a:off x="649893" y="213752"/>
            <a:ext cx="11377720" cy="1055683"/>
          </a:xfrm>
          <a:prstGeom prst="rect">
            <a:avLst/>
          </a:prstGeom>
        </p:spPr>
        <p:txBody>
          <a:bodyPr/>
          <a:lstStyle/>
          <a:p>
            <a:pPr marL="0" indent="0" algn="l">
              <a:buNone/>
            </a:pPr>
            <a:r>
              <a:rPr lang="en-US" sz="2400" b="1">
                <a:solidFill>
                  <a:schemeClr val="bg1"/>
                </a:solidFill>
              </a:rPr>
              <a:t>Topic I - Improved Climate-ADAPT performance, layout and dissemination </a:t>
            </a:r>
            <a:endParaRPr lang="en-DK" sz="2400" b="1">
              <a:solidFill>
                <a:schemeClr val="bg1"/>
              </a:solidFill>
            </a:endParaRPr>
          </a:p>
        </p:txBody>
      </p:sp>
      <p:pic>
        <p:nvPicPr>
          <p:cNvPr id="12" name="Picture 11">
            <a:extLst>
              <a:ext uri="{FF2B5EF4-FFF2-40B4-BE49-F238E27FC236}">
                <a16:creationId xmlns:a16="http://schemas.microsoft.com/office/drawing/2014/main" id="{CF182A60-D9EE-2B06-38C5-A0C3EF203584}"/>
              </a:ext>
            </a:extLst>
          </p:cNvPr>
          <p:cNvPicPr>
            <a:picLocks noChangeAspect="1"/>
          </p:cNvPicPr>
          <p:nvPr/>
        </p:nvPicPr>
        <p:blipFill rotWithShape="1">
          <a:blip r:embed="rId3"/>
          <a:srcRect l="23094" t="9639" r="23292" b="4156"/>
          <a:stretch/>
        </p:blipFill>
        <p:spPr>
          <a:xfrm>
            <a:off x="5666389" y="1077362"/>
            <a:ext cx="5564520" cy="5032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8139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B671836-8F39-3BF1-2F74-CDCF5F485805}"/>
              </a:ext>
            </a:extLst>
          </p:cNvPr>
          <p:cNvSpPr txBox="1">
            <a:spLocks/>
          </p:cNvSpPr>
          <p:nvPr/>
        </p:nvSpPr>
        <p:spPr>
          <a:xfrm>
            <a:off x="649893" y="213752"/>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bg1"/>
                </a:solidFill>
              </a:rPr>
              <a:t>Topic V - Towards a new Climate-ADAPT Strategy 2025</a:t>
            </a:r>
            <a:endParaRPr lang="en-DK" sz="2400" b="1">
              <a:solidFill>
                <a:schemeClr val="bg1"/>
              </a:solidFill>
            </a:endParaRPr>
          </a:p>
        </p:txBody>
      </p:sp>
      <p:sp>
        <p:nvSpPr>
          <p:cNvPr id="7" name="TextBox 6">
            <a:extLst>
              <a:ext uri="{FF2B5EF4-FFF2-40B4-BE49-F238E27FC236}">
                <a16:creationId xmlns:a16="http://schemas.microsoft.com/office/drawing/2014/main" id="{D769A92F-1293-A0BC-112A-FB6B45D46F52}"/>
              </a:ext>
            </a:extLst>
          </p:cNvPr>
          <p:cNvSpPr txBox="1"/>
          <p:nvPr/>
        </p:nvSpPr>
        <p:spPr>
          <a:xfrm>
            <a:off x="804334" y="1209488"/>
            <a:ext cx="3881966" cy="98488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a:solidFill>
                  <a:srgbClr val="002060"/>
                </a:solidFill>
              </a:rPr>
              <a:t>Update on 2024 Climate-ADAPT evaluation</a:t>
            </a:r>
            <a:endParaRPr lang="en-US"/>
          </a:p>
          <a:p>
            <a:endParaRPr lang="en-US"/>
          </a:p>
        </p:txBody>
      </p:sp>
      <p:pic>
        <p:nvPicPr>
          <p:cNvPr id="12" name="Picture 11">
            <a:extLst>
              <a:ext uri="{FF2B5EF4-FFF2-40B4-BE49-F238E27FC236}">
                <a16:creationId xmlns:a16="http://schemas.microsoft.com/office/drawing/2014/main" id="{0800FBF7-4AC3-A20B-886E-A5374EE3085B}"/>
              </a:ext>
            </a:extLst>
          </p:cNvPr>
          <p:cNvPicPr>
            <a:picLocks noChangeAspect="1"/>
          </p:cNvPicPr>
          <p:nvPr/>
        </p:nvPicPr>
        <p:blipFill rotWithShape="1">
          <a:blip r:embed="rId3"/>
          <a:srcRect l="315" r="886"/>
          <a:stretch/>
        </p:blipFill>
        <p:spPr>
          <a:xfrm>
            <a:off x="5346102" y="1209488"/>
            <a:ext cx="5620871" cy="4494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4170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30E5DF2-FC25-E3B9-9CB4-26947D91D58B}"/>
              </a:ext>
            </a:extLst>
          </p:cNvPr>
          <p:cNvSpPr txBox="1">
            <a:spLocks/>
          </p:cNvSpPr>
          <p:nvPr/>
        </p:nvSpPr>
        <p:spPr>
          <a:xfrm>
            <a:off x="649893" y="213752"/>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bg1"/>
                </a:solidFill>
              </a:rPr>
              <a:t>Topic V - Towards a new Climate-ADAPT Strategy 2025</a:t>
            </a:r>
            <a:endParaRPr lang="en-DK" sz="2400" b="1">
              <a:solidFill>
                <a:schemeClr val="bg1"/>
              </a:solidFill>
            </a:endParaRPr>
          </a:p>
        </p:txBody>
      </p:sp>
      <p:pic>
        <p:nvPicPr>
          <p:cNvPr id="6" name="Picture 5">
            <a:extLst>
              <a:ext uri="{FF2B5EF4-FFF2-40B4-BE49-F238E27FC236}">
                <a16:creationId xmlns:a16="http://schemas.microsoft.com/office/drawing/2014/main" id="{6A336D3F-9592-2A83-23CC-00A1F3E53E3E}"/>
              </a:ext>
            </a:extLst>
          </p:cNvPr>
          <p:cNvPicPr>
            <a:picLocks noChangeAspect="1"/>
          </p:cNvPicPr>
          <p:nvPr/>
        </p:nvPicPr>
        <p:blipFill>
          <a:blip r:embed="rId3"/>
          <a:stretch>
            <a:fillRect/>
          </a:stretch>
        </p:blipFill>
        <p:spPr>
          <a:xfrm>
            <a:off x="6769246" y="1719947"/>
            <a:ext cx="4899454" cy="327756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A01D373-7E2D-2051-F6DE-9119AAB81021}"/>
              </a:ext>
            </a:extLst>
          </p:cNvPr>
          <p:cNvSpPr txBox="1"/>
          <p:nvPr/>
        </p:nvSpPr>
        <p:spPr>
          <a:xfrm>
            <a:off x="449081" y="920688"/>
            <a:ext cx="6245946" cy="6032421"/>
          </a:xfrm>
          <a:prstGeom prst="rect">
            <a:avLst/>
          </a:prstGeom>
          <a:noFill/>
        </p:spPr>
        <p:txBody>
          <a:bodyPr wrap="square">
            <a:spAutoFit/>
          </a:bodyPr>
          <a:lstStyle/>
          <a:p>
            <a:r>
              <a:rPr lang="en-US" sz="2000" b="1" dirty="0">
                <a:solidFill>
                  <a:srgbClr val="002060"/>
                </a:solidFill>
              </a:rPr>
              <a:t>Focus</a:t>
            </a:r>
          </a:p>
          <a:p>
            <a:r>
              <a:rPr lang="en-US" dirty="0">
                <a:solidFill>
                  <a:srgbClr val="002060"/>
                </a:solidFill>
              </a:rPr>
              <a:t>Climate-ADAPT, Health Observatory, EU Mission portal </a:t>
            </a:r>
          </a:p>
          <a:p>
            <a:endParaRPr lang="en-US" dirty="0">
              <a:solidFill>
                <a:srgbClr val="002060"/>
              </a:solidFill>
            </a:endParaRPr>
          </a:p>
          <a:p>
            <a:r>
              <a:rPr lang="en-US" b="1" dirty="0">
                <a:solidFill>
                  <a:srgbClr val="002060"/>
                </a:solidFill>
              </a:rPr>
              <a:t>Period covered</a:t>
            </a:r>
          </a:p>
          <a:p>
            <a:r>
              <a:rPr lang="en-US" dirty="0">
                <a:solidFill>
                  <a:srgbClr val="002060"/>
                </a:solidFill>
              </a:rPr>
              <a:t>2018-2024</a:t>
            </a:r>
          </a:p>
          <a:p>
            <a:endParaRPr lang="en-US" sz="2000" b="1" dirty="0">
              <a:solidFill>
                <a:srgbClr val="002060"/>
              </a:solidFill>
            </a:endParaRPr>
          </a:p>
          <a:p>
            <a:r>
              <a:rPr lang="en-US" sz="2000" b="1" dirty="0">
                <a:solidFill>
                  <a:srgbClr val="002060"/>
                </a:solidFill>
              </a:rPr>
              <a:t>Analyse web statistics </a:t>
            </a:r>
          </a:p>
          <a:p>
            <a:r>
              <a:rPr lang="en-US" dirty="0">
                <a:solidFill>
                  <a:srgbClr val="002060"/>
                </a:solidFill>
              </a:rPr>
              <a:t>Dive into further details (user audiences and their behaviour)</a:t>
            </a:r>
          </a:p>
          <a:p>
            <a:endParaRPr lang="en-US" b="1" dirty="0">
              <a:solidFill>
                <a:srgbClr val="002060"/>
              </a:solidFill>
            </a:endParaRPr>
          </a:p>
          <a:p>
            <a:r>
              <a:rPr lang="en-US" sz="2000" b="1" dirty="0">
                <a:solidFill>
                  <a:srgbClr val="002060"/>
                </a:solidFill>
              </a:rPr>
              <a:t>Capturing feedback from stakeholders</a:t>
            </a:r>
          </a:p>
          <a:p>
            <a:endParaRPr lang="en-US" b="1" dirty="0">
              <a:solidFill>
                <a:srgbClr val="002060"/>
              </a:solidFill>
            </a:endParaRPr>
          </a:p>
          <a:p>
            <a:r>
              <a:rPr lang="en-US" b="1" dirty="0">
                <a:solidFill>
                  <a:srgbClr val="002060"/>
                </a:solidFill>
              </a:rPr>
              <a:t>Online user/provider survey </a:t>
            </a:r>
          </a:p>
          <a:p>
            <a:pPr marL="285750" indent="-285750">
              <a:buFont typeface="Arial" panose="020B0604020202020204" pitchFamily="34" charset="0"/>
              <a:buChar char="•"/>
            </a:pPr>
            <a:r>
              <a:rPr lang="en-US" dirty="0">
                <a:solidFill>
                  <a:srgbClr val="002060"/>
                </a:solidFill>
              </a:rPr>
              <a:t>17 April – 13 May (4 weeks duration)</a:t>
            </a:r>
          </a:p>
          <a:p>
            <a:pPr marL="285750" indent="-285750">
              <a:buFont typeface="Arial" panose="020B0604020202020204" pitchFamily="34" charset="0"/>
              <a:buChar char="•"/>
            </a:pPr>
            <a:r>
              <a:rPr lang="en-US" dirty="0">
                <a:solidFill>
                  <a:srgbClr val="002060"/>
                </a:solidFill>
              </a:rPr>
              <a:t>203 responses in total (145 complete and 58 partially completed)</a:t>
            </a:r>
          </a:p>
          <a:p>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Interviews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May/June 2024: 17 interviews (International: 1, EU: 8, National: 4, Regional: 1, Local: 2, Multiple: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060"/>
                </a:solidFill>
                <a:latin typeface="Calibri" panose="020F0502020204030204"/>
              </a:rPr>
              <a:t>July 2024: Closing feedback ‘gaps’</a:t>
            </a:r>
            <a:endParaRPr kumimoji="0" lang="en-DK"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en-DK" dirty="0"/>
          </a:p>
        </p:txBody>
      </p:sp>
      <p:sp>
        <p:nvSpPr>
          <p:cNvPr id="11" name="TextBox 10">
            <a:extLst>
              <a:ext uri="{FF2B5EF4-FFF2-40B4-BE49-F238E27FC236}">
                <a16:creationId xmlns:a16="http://schemas.microsoft.com/office/drawing/2014/main" id="{26238598-B61D-4D65-B613-ED2C7884FF71}"/>
              </a:ext>
            </a:extLst>
          </p:cNvPr>
          <p:cNvSpPr txBox="1"/>
          <p:nvPr/>
        </p:nvSpPr>
        <p:spPr>
          <a:xfrm>
            <a:off x="6889687" y="1269435"/>
            <a:ext cx="4436198" cy="338554"/>
          </a:xfrm>
          <a:prstGeom prst="rect">
            <a:avLst/>
          </a:prstGeom>
          <a:noFill/>
        </p:spPr>
        <p:txBody>
          <a:bodyPr wrap="square" rtlCol="0">
            <a:spAutoFit/>
          </a:bodyPr>
          <a:lstStyle/>
          <a:p>
            <a:r>
              <a:rPr lang="en-US" sz="1600">
                <a:solidFill>
                  <a:srgbClr val="002060"/>
                </a:solidFill>
              </a:rPr>
              <a:t>Methodology: Opportunities and limits  </a:t>
            </a:r>
            <a:endParaRPr lang="en-DK" sz="1600">
              <a:solidFill>
                <a:srgbClr val="002060"/>
              </a:solidFill>
            </a:endParaRPr>
          </a:p>
        </p:txBody>
      </p:sp>
      <p:sp>
        <p:nvSpPr>
          <p:cNvPr id="12" name="TextBox 11">
            <a:extLst>
              <a:ext uri="{FF2B5EF4-FFF2-40B4-BE49-F238E27FC236}">
                <a16:creationId xmlns:a16="http://schemas.microsoft.com/office/drawing/2014/main" id="{528F5DA3-A4C0-F7C1-A86B-38E3876030BD}"/>
              </a:ext>
            </a:extLst>
          </p:cNvPr>
          <p:cNvSpPr txBox="1"/>
          <p:nvPr/>
        </p:nvSpPr>
        <p:spPr>
          <a:xfrm>
            <a:off x="6695027" y="5309525"/>
            <a:ext cx="32683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EEA 2018 (Evaluation report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DK"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245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8922A9C-3455-CE8C-523F-13162D565680}"/>
              </a:ext>
            </a:extLst>
          </p:cNvPr>
          <p:cNvPicPr>
            <a:picLocks noGrp="1" noChangeAspect="1"/>
          </p:cNvPicPr>
          <p:nvPr>
            <p:ph idx="1"/>
          </p:nvPr>
        </p:nvPicPr>
        <p:blipFill>
          <a:blip r:embed="rId3"/>
          <a:stretch>
            <a:fillRect/>
          </a:stretch>
        </p:blipFill>
        <p:spPr>
          <a:xfrm>
            <a:off x="6913327" y="2638374"/>
            <a:ext cx="2496255" cy="2279444"/>
          </a:xfrm>
          <a:prstGeom prst="rect">
            <a:avLst/>
          </a:prstGeom>
          <a:ln>
            <a:noFill/>
          </a:ln>
          <a:effectLst>
            <a:outerShdw blurRad="292100" dist="139700" dir="2700000" algn="tl" rotWithShape="0">
              <a:srgbClr val="333333">
                <a:alpha val="65000"/>
              </a:srgbClr>
            </a:outerShdw>
          </a:effectLst>
        </p:spPr>
      </p:pic>
      <p:sp>
        <p:nvSpPr>
          <p:cNvPr id="8" name="Text Placeholder 1">
            <a:extLst>
              <a:ext uri="{FF2B5EF4-FFF2-40B4-BE49-F238E27FC236}">
                <a16:creationId xmlns:a16="http://schemas.microsoft.com/office/drawing/2014/main" id="{F96F2886-7398-FB8A-9123-3AB7304B54A1}"/>
              </a:ext>
            </a:extLst>
          </p:cNvPr>
          <p:cNvSpPr txBox="1">
            <a:spLocks/>
          </p:cNvSpPr>
          <p:nvPr/>
        </p:nvSpPr>
        <p:spPr>
          <a:xfrm>
            <a:off x="296807" y="209534"/>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bg1"/>
                </a:solidFill>
              </a:rPr>
              <a:t>Topic V - Towards a new Climate-ADAPT Strategy 2025</a:t>
            </a:r>
            <a:endParaRPr lang="en-DK" sz="2400" b="1">
              <a:solidFill>
                <a:schemeClr val="bg1"/>
              </a:solidFill>
            </a:endParaRPr>
          </a:p>
        </p:txBody>
      </p:sp>
      <p:sp>
        <p:nvSpPr>
          <p:cNvPr id="10" name="TextBox 9">
            <a:extLst>
              <a:ext uri="{FF2B5EF4-FFF2-40B4-BE49-F238E27FC236}">
                <a16:creationId xmlns:a16="http://schemas.microsoft.com/office/drawing/2014/main" id="{FE743E15-DECA-5CD0-18FD-7F2D35FA405A}"/>
              </a:ext>
            </a:extLst>
          </p:cNvPr>
          <p:cNvSpPr txBox="1"/>
          <p:nvPr/>
        </p:nvSpPr>
        <p:spPr>
          <a:xfrm>
            <a:off x="517473" y="1265217"/>
            <a:ext cx="6097508" cy="5416868"/>
          </a:xfrm>
          <a:prstGeom prst="rect">
            <a:avLst/>
          </a:prstGeom>
          <a:noFill/>
        </p:spPr>
        <p:txBody>
          <a:bodyPr wrap="square">
            <a:spAutoFit/>
          </a:bodyPr>
          <a:lstStyle/>
          <a:p>
            <a:r>
              <a:rPr lang="en-US" sz="2000" b="1">
                <a:solidFill>
                  <a:srgbClr val="002060"/>
                </a:solidFill>
              </a:rPr>
              <a:t>Delivering evaluation results (October 2024)</a:t>
            </a:r>
          </a:p>
          <a:p>
            <a:r>
              <a:rPr lang="en-US" i="1">
                <a:solidFill>
                  <a:srgbClr val="002060"/>
                </a:solidFill>
              </a:rPr>
              <a:t>External contractor</a:t>
            </a:r>
          </a:p>
          <a:p>
            <a:pPr marL="285750" indent="-285750">
              <a:buFont typeface="Arial" panose="020B0604020202020204" pitchFamily="34" charset="0"/>
              <a:buChar char="•"/>
            </a:pPr>
            <a:r>
              <a:rPr lang="en-US">
                <a:solidFill>
                  <a:srgbClr val="002060"/>
                </a:solidFill>
              </a:rPr>
              <a:t>Looking back: assess achievements and lessons learnt until 2024 (backward looking) </a:t>
            </a:r>
          </a:p>
          <a:p>
            <a:pPr marL="285750" indent="-285750">
              <a:buFont typeface="Arial" panose="020B0604020202020204" pitchFamily="34" charset="0"/>
              <a:buChar char="•"/>
            </a:pPr>
            <a:r>
              <a:rPr lang="en-US">
                <a:solidFill>
                  <a:srgbClr val="002060"/>
                </a:solidFill>
              </a:rPr>
              <a:t>Looking forward: identify opportunities, pathways and concrete steps to increase outreach and impact</a:t>
            </a:r>
          </a:p>
          <a:p>
            <a:endParaRPr lang="en-US">
              <a:solidFill>
                <a:srgbClr val="002060"/>
              </a:solidFill>
            </a:endParaRPr>
          </a:p>
          <a:p>
            <a:r>
              <a:rPr lang="en-US" b="1">
                <a:solidFill>
                  <a:srgbClr val="002060"/>
                </a:solidFill>
              </a:rPr>
              <a:t>Recommendations </a:t>
            </a:r>
            <a:endParaRPr lang="en-US">
              <a:solidFill>
                <a:srgbClr val="002060"/>
              </a:solidFill>
            </a:endParaRPr>
          </a:p>
          <a:p>
            <a:pPr marL="285750" indent="-285750">
              <a:buFont typeface="Arial" panose="020B0604020202020204" pitchFamily="34" charset="0"/>
              <a:buChar char="•"/>
            </a:pPr>
            <a:r>
              <a:rPr lang="en-US">
                <a:solidFill>
                  <a:srgbClr val="002060"/>
                </a:solidFill>
              </a:rPr>
              <a:t>Mandates and objectives, intended target audiences </a:t>
            </a:r>
          </a:p>
          <a:p>
            <a:pPr marL="285750" indent="-285750">
              <a:buFont typeface="Arial" panose="020B0604020202020204" pitchFamily="34" charset="0"/>
              <a:buChar char="•"/>
            </a:pPr>
            <a:r>
              <a:rPr lang="en-US">
                <a:solidFill>
                  <a:srgbClr val="002060"/>
                </a:solidFill>
              </a:rPr>
              <a:t>Content, functionalities, dissemination, impact</a:t>
            </a:r>
          </a:p>
          <a:p>
            <a:pPr marL="285750" indent="-285750">
              <a:buFont typeface="Arial" panose="020B0604020202020204" pitchFamily="34" charset="0"/>
              <a:buChar char="•"/>
            </a:pPr>
            <a:r>
              <a:rPr lang="en-US">
                <a:solidFill>
                  <a:srgbClr val="002060"/>
                </a:solidFill>
              </a:rPr>
              <a:t>Internal: Management, MLE approach </a:t>
            </a:r>
          </a:p>
          <a:p>
            <a:endParaRPr lang="en-US">
              <a:solidFill>
                <a:srgbClr val="002060"/>
              </a:solidFill>
            </a:endParaRPr>
          </a:p>
          <a:p>
            <a:r>
              <a:rPr lang="en-US" sz="2000" b="1">
                <a:solidFill>
                  <a:srgbClr val="002060"/>
                </a:solidFill>
              </a:rPr>
              <a:t>Building on the evaluation</a:t>
            </a:r>
          </a:p>
          <a:p>
            <a:r>
              <a:rPr lang="en-US" i="1">
                <a:solidFill>
                  <a:srgbClr val="002060"/>
                </a:solidFill>
              </a:rPr>
              <a:t>DG CLIMA/EEA</a:t>
            </a:r>
          </a:p>
          <a:p>
            <a:pPr marL="285750" indent="-285750">
              <a:buFont typeface="Arial" panose="020B0604020202020204" pitchFamily="34" charset="0"/>
              <a:buChar char="•"/>
            </a:pPr>
            <a:r>
              <a:rPr lang="en-US">
                <a:solidFill>
                  <a:srgbClr val="002060"/>
                </a:solidFill>
              </a:rPr>
              <a:t>Autumn 2024: Informing stakeholders about evaluation outcomes</a:t>
            </a:r>
          </a:p>
          <a:p>
            <a:pPr marL="285750" indent="-285750">
              <a:buFont typeface="Arial" panose="020B0604020202020204" pitchFamily="34" charset="0"/>
              <a:buChar char="•"/>
            </a:pPr>
            <a:r>
              <a:rPr lang="en-US">
                <a:solidFill>
                  <a:srgbClr val="002060"/>
                </a:solidFill>
              </a:rPr>
              <a:t>2025: Developing a new Climate-ADAPT Strategy, Health Observatory work plan and actions for EU Mission Portal</a:t>
            </a:r>
          </a:p>
          <a:p>
            <a:endParaRPr lang="en-US"/>
          </a:p>
        </p:txBody>
      </p:sp>
      <p:pic>
        <p:nvPicPr>
          <p:cNvPr id="11" name="Picture 10">
            <a:extLst>
              <a:ext uri="{FF2B5EF4-FFF2-40B4-BE49-F238E27FC236}">
                <a16:creationId xmlns:a16="http://schemas.microsoft.com/office/drawing/2014/main" id="{979F3ABA-2CCB-47DB-5B0B-9FF5FBE06962}"/>
              </a:ext>
            </a:extLst>
          </p:cNvPr>
          <p:cNvPicPr>
            <a:picLocks noChangeAspect="1"/>
          </p:cNvPicPr>
          <p:nvPr/>
        </p:nvPicPr>
        <p:blipFill rotWithShape="1">
          <a:blip r:embed="rId4"/>
          <a:srcRect/>
          <a:stretch/>
        </p:blipFill>
        <p:spPr>
          <a:xfrm>
            <a:off x="9707928" y="3031877"/>
            <a:ext cx="1886961" cy="266486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EF81D86-5F32-6677-2BEE-DB03F9EB4270}"/>
              </a:ext>
            </a:extLst>
          </p:cNvPr>
          <p:cNvPicPr>
            <a:picLocks noChangeAspect="1"/>
          </p:cNvPicPr>
          <p:nvPr/>
        </p:nvPicPr>
        <p:blipFill>
          <a:blip r:embed="rId5"/>
          <a:stretch>
            <a:fillRect/>
          </a:stretch>
        </p:blipFill>
        <p:spPr>
          <a:xfrm>
            <a:off x="6913327" y="973676"/>
            <a:ext cx="3268302" cy="152001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BD92BB4-F33B-65A6-6F41-1E31AAE14A70}"/>
              </a:ext>
            </a:extLst>
          </p:cNvPr>
          <p:cNvSpPr txBox="1"/>
          <p:nvPr/>
        </p:nvSpPr>
        <p:spPr>
          <a:xfrm>
            <a:off x="6913327" y="5062500"/>
            <a:ext cx="1978259" cy="215444"/>
          </a:xfrm>
          <a:prstGeom prst="rect">
            <a:avLst/>
          </a:prstGeom>
          <a:noFill/>
        </p:spPr>
        <p:txBody>
          <a:bodyPr wrap="square" rtlCol="0">
            <a:spAutoFit/>
          </a:bodyPr>
          <a:lstStyle/>
          <a:p>
            <a:r>
              <a:rPr lang="en-US" sz="800">
                <a:solidFill>
                  <a:srgbClr val="002060"/>
                </a:solidFill>
              </a:rPr>
              <a:t>Climate-ADAPT objectives, Ramboll, 2024</a:t>
            </a:r>
            <a:endParaRPr lang="en-DK" sz="800">
              <a:solidFill>
                <a:srgbClr val="002060"/>
              </a:solidFill>
            </a:endParaRPr>
          </a:p>
        </p:txBody>
      </p:sp>
    </p:spTree>
    <p:extLst>
      <p:ext uri="{BB962C8B-B14F-4D97-AF65-F5344CB8AC3E}">
        <p14:creationId xmlns:p14="http://schemas.microsoft.com/office/powerpoint/2010/main" val="3963285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FCE2CE-4A42-4E0C-97C8-DAB2E7E8F2E1}"/>
              </a:ext>
            </a:extLst>
          </p:cNvPr>
          <p:cNvSpPr>
            <a:spLocks noGrp="1"/>
          </p:cNvSpPr>
          <p:nvPr>
            <p:ph type="body" sz="quarter" idx="10"/>
          </p:nvPr>
        </p:nvSpPr>
        <p:spPr>
          <a:xfrm>
            <a:off x="164387" y="153800"/>
            <a:ext cx="11856377" cy="1055688"/>
          </a:xfrm>
          <a:prstGeom prst="rect">
            <a:avLst/>
          </a:prstGeom>
        </p:spPr>
        <p:txBody>
          <a:bodyPr/>
          <a:lstStyle>
            <a:lvl1pPr marL="0" indent="0" algn="r" defTabSz="844104" rtl="0" eaLnBrk="1" latinLnBrk="0" hangingPunct="1">
              <a:spcBef>
                <a:spcPct val="20000"/>
              </a:spcBef>
              <a:buFontTx/>
              <a:buNone/>
              <a:defRPr sz="3200" b="1" kern="1200">
                <a:solidFill>
                  <a:srgbClr val="006654"/>
                </a:solidFill>
                <a:latin typeface="Calibri" panose="020F0502020204030204" pitchFamily="34" charset="0"/>
                <a:ea typeface="+mn-ea"/>
                <a:cs typeface="Calibri" panose="020F0502020204030204" pitchFamily="34" charset="0"/>
              </a:defRPr>
            </a:lvl1pPr>
            <a:lvl2pPr marL="685835" indent="-263782" algn="l" defTabSz="844104"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29" indent="-211026" algn="l" defTabSz="844104"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82"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234"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85"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337"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89"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441" indent="-211026" algn="l" defTabSz="844104" rtl="0" eaLnBrk="1" latinLnBrk="0" hangingPunct="1">
              <a:spcBef>
                <a:spcPct val="20000"/>
              </a:spcBef>
              <a:buFont typeface="Arial" pitchFamily="34" charset="0"/>
              <a:buChar char="•"/>
              <a:defRPr sz="1846" kern="1200">
                <a:solidFill>
                  <a:schemeClr val="tx1"/>
                </a:solidFill>
                <a:latin typeface="+mn-lt"/>
                <a:ea typeface="+mn-ea"/>
                <a:cs typeface="+mn-cs"/>
              </a:defRPr>
            </a:lvl9pPr>
          </a:lstStyle>
          <a:p>
            <a:pPr algn="l"/>
            <a:r>
              <a:rPr lang="en-US" sz="2400" dirty="0">
                <a:solidFill>
                  <a:schemeClr val="bg1"/>
                </a:solidFill>
              </a:rPr>
              <a:t>Climate-ADAPT and its subsites</a:t>
            </a:r>
            <a:endParaRPr lang="en-DK" sz="2400" dirty="0">
              <a:solidFill>
                <a:schemeClr val="bg1"/>
              </a:solidFill>
            </a:endParaRPr>
          </a:p>
        </p:txBody>
      </p:sp>
      <p:sp>
        <p:nvSpPr>
          <p:cNvPr id="3" name="TextBox 2">
            <a:extLst>
              <a:ext uri="{FF2B5EF4-FFF2-40B4-BE49-F238E27FC236}">
                <a16:creationId xmlns:a16="http://schemas.microsoft.com/office/drawing/2014/main" id="{1C91D58C-E4B0-439D-8D34-48CE935D8867}"/>
              </a:ext>
            </a:extLst>
          </p:cNvPr>
          <p:cNvSpPr txBox="1"/>
          <p:nvPr/>
        </p:nvSpPr>
        <p:spPr>
          <a:xfrm>
            <a:off x="804334" y="1209488"/>
            <a:ext cx="3713345" cy="2185214"/>
          </a:xfrm>
          <a:prstGeom prst="rect">
            <a:avLst/>
          </a:prstGeom>
          <a:noFill/>
        </p:spPr>
        <p:txBody>
          <a:bodyPr wrap="square" rtlCol="0">
            <a:spAutoFit/>
          </a:bodyPr>
          <a:lstStyle/>
          <a:p>
            <a:endParaRPr lang="en-US" sz="2000" b="1"/>
          </a:p>
          <a:p>
            <a:endParaRPr lang="en-US" sz="2000" b="1"/>
          </a:p>
          <a:p>
            <a:endParaRPr lang="en-US" sz="2000" b="1"/>
          </a:p>
          <a:p>
            <a:endParaRPr lang="en-US" sz="2000"/>
          </a:p>
          <a:p>
            <a:r>
              <a:rPr lang="en-GB" sz="2000"/>
              <a:t> </a:t>
            </a:r>
            <a:endParaRPr lang="en-US" sz="2000"/>
          </a:p>
          <a:p>
            <a:endParaRPr lang="en-US"/>
          </a:p>
          <a:p>
            <a:endParaRPr lang="en-US"/>
          </a:p>
        </p:txBody>
      </p:sp>
      <p:sp>
        <p:nvSpPr>
          <p:cNvPr id="5" name="TextBox 4">
            <a:extLst>
              <a:ext uri="{FF2B5EF4-FFF2-40B4-BE49-F238E27FC236}">
                <a16:creationId xmlns:a16="http://schemas.microsoft.com/office/drawing/2014/main" id="{C7549591-E5F1-9228-8FF4-0B20DB637D7A}"/>
              </a:ext>
            </a:extLst>
          </p:cNvPr>
          <p:cNvSpPr txBox="1"/>
          <p:nvPr/>
        </p:nvSpPr>
        <p:spPr>
          <a:xfrm>
            <a:off x="186266" y="959634"/>
            <a:ext cx="4500080" cy="5755422"/>
          </a:xfrm>
          <a:prstGeom prst="rect">
            <a:avLst/>
          </a:prstGeom>
          <a:noFill/>
        </p:spPr>
        <p:txBody>
          <a:bodyPr wrap="square" rtlCol="0">
            <a:spAutoFit/>
          </a:bodyPr>
          <a:lstStyle/>
          <a:p>
            <a:r>
              <a:rPr lang="en-US" sz="1700" b="1" dirty="0">
                <a:solidFill>
                  <a:srgbClr val="002060"/>
                </a:solidFill>
              </a:rPr>
              <a:t>Climate-ADAPT</a:t>
            </a:r>
          </a:p>
          <a:p>
            <a:r>
              <a:rPr lang="en-US" sz="1700" b="1" dirty="0">
                <a:hlinkClick r:id="rId3"/>
              </a:rPr>
              <a:t>https://climate-adapt.eea.europa.eu/</a:t>
            </a:r>
            <a:endParaRPr lang="en-US" sz="1700" b="1" dirty="0"/>
          </a:p>
          <a:p>
            <a:endParaRPr lang="en-US" sz="1700" b="1" dirty="0"/>
          </a:p>
          <a:p>
            <a:endParaRPr lang="sv-SE" sz="1700" b="1" i="0" dirty="0">
              <a:solidFill>
                <a:srgbClr val="002060"/>
              </a:solidFill>
              <a:effectLst/>
            </a:endParaRPr>
          </a:p>
          <a:p>
            <a:r>
              <a:rPr lang="en-US" sz="1700" b="1" dirty="0">
                <a:solidFill>
                  <a:srgbClr val="002060"/>
                </a:solidFill>
              </a:rPr>
              <a:t>New Climate-ADAPT newsletter subscription: </a:t>
            </a:r>
          </a:p>
          <a:p>
            <a:r>
              <a:rPr lang="en-US" sz="1700" dirty="0">
                <a:hlinkClick r:id="rId4"/>
              </a:rPr>
              <a:t>https://subscriptions.eea.europa.eu/newsletter-subscription-climate-adapt</a:t>
            </a:r>
            <a:r>
              <a:rPr lang="en-US" sz="1700" dirty="0"/>
              <a:t> </a:t>
            </a:r>
          </a:p>
          <a:p>
            <a:endParaRPr lang="en-US" sz="1700" b="1" dirty="0">
              <a:solidFill>
                <a:srgbClr val="002060"/>
              </a:solidFill>
            </a:endParaRPr>
          </a:p>
          <a:p>
            <a:r>
              <a:rPr lang="en-US" sz="1700" b="1">
                <a:solidFill>
                  <a:srgbClr val="002060"/>
                </a:solidFill>
              </a:rPr>
              <a:t>Feedback/questions:</a:t>
            </a:r>
          </a:p>
          <a:p>
            <a:r>
              <a:rPr lang="en-US" sz="1700" dirty="0">
                <a:hlinkClick r:id="rId5"/>
              </a:rPr>
              <a:t>climate.adapt@eea.europa.eu</a:t>
            </a:r>
            <a:endParaRPr lang="en-US" sz="1700" dirty="0"/>
          </a:p>
          <a:p>
            <a:endParaRPr lang="en-US" sz="1800" b="1" dirty="0">
              <a:solidFill>
                <a:srgbClr val="002060"/>
              </a:solidFill>
            </a:endParaRPr>
          </a:p>
          <a:p>
            <a:r>
              <a:rPr lang="en-US" sz="1800" b="1" dirty="0">
                <a:solidFill>
                  <a:srgbClr val="002060"/>
                </a:solidFill>
              </a:rPr>
              <a:t>European Climate and Health Observatory</a:t>
            </a:r>
          </a:p>
          <a:p>
            <a:r>
              <a:rPr lang="en-US" sz="1800" dirty="0">
                <a:solidFill>
                  <a:srgbClr val="0070C0"/>
                </a:solidFill>
                <a:hlinkClick r:id="rId6"/>
              </a:rPr>
              <a:t>https://climate-adapt.eea.europa.eu/en/observatory</a:t>
            </a:r>
            <a:r>
              <a:rPr lang="en-US" sz="1800" dirty="0">
                <a:solidFill>
                  <a:srgbClr val="0070C0"/>
                </a:solidFill>
              </a:rPr>
              <a:t> </a:t>
            </a:r>
          </a:p>
          <a:p>
            <a:endParaRPr lang="en-US" sz="1800" b="1" dirty="0"/>
          </a:p>
          <a:p>
            <a:r>
              <a:rPr lang="sv-SE" sz="1800" b="1" i="0" dirty="0">
                <a:solidFill>
                  <a:srgbClr val="002060"/>
                </a:solidFill>
                <a:effectLst/>
              </a:rPr>
              <a:t>EU Mission on Adaptation to Climate Change Portal:</a:t>
            </a:r>
          </a:p>
          <a:p>
            <a:r>
              <a:rPr lang="sv-SE" sz="1800" i="0" dirty="0">
                <a:solidFill>
                  <a:srgbClr val="002060"/>
                </a:solidFill>
                <a:effectLst/>
                <a:hlinkClick r:id="rId7"/>
              </a:rPr>
              <a:t>https://climate-adapt.eea.europa.eu/en/mission</a:t>
            </a:r>
            <a:r>
              <a:rPr lang="sv-SE" sz="1800" i="0" dirty="0">
                <a:solidFill>
                  <a:srgbClr val="002060"/>
                </a:solidFill>
                <a:effectLst/>
              </a:rPr>
              <a:t> </a:t>
            </a:r>
          </a:p>
          <a:p>
            <a:endParaRPr lang="en-US" dirty="0"/>
          </a:p>
          <a:p>
            <a:endParaRPr lang="en-US" dirty="0"/>
          </a:p>
        </p:txBody>
      </p:sp>
      <p:pic>
        <p:nvPicPr>
          <p:cNvPr id="4" name="Picture 3">
            <a:extLst>
              <a:ext uri="{FF2B5EF4-FFF2-40B4-BE49-F238E27FC236}">
                <a16:creationId xmlns:a16="http://schemas.microsoft.com/office/drawing/2014/main" id="{57A4A1F1-C70A-96A6-1602-BC5A4D6B0FCD}"/>
              </a:ext>
            </a:extLst>
          </p:cNvPr>
          <p:cNvPicPr>
            <a:picLocks noChangeAspect="1"/>
          </p:cNvPicPr>
          <p:nvPr/>
        </p:nvPicPr>
        <p:blipFill rotWithShape="1">
          <a:blip r:embed="rId8">
            <a:extLst>
              <a:ext uri="{28A0092B-C50C-407E-A947-70E740481C1C}">
                <a14:useLocalDpi xmlns:a14="http://schemas.microsoft.com/office/drawing/2010/main" val="0"/>
              </a:ext>
            </a:extLst>
          </a:blip>
          <a:srcRect t="3419" b="2"/>
          <a:stretch/>
        </p:blipFill>
        <p:spPr>
          <a:xfrm>
            <a:off x="5469607" y="959634"/>
            <a:ext cx="5967528" cy="5118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891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B00230-C5ED-2C78-E169-1B14EF128A6D}"/>
              </a:ext>
            </a:extLst>
          </p:cNvPr>
          <p:cNvPicPr>
            <a:picLocks noChangeAspect="1"/>
          </p:cNvPicPr>
          <p:nvPr/>
        </p:nvPicPr>
        <p:blipFill rotWithShape="1">
          <a:blip r:embed="rId3"/>
          <a:srcRect l="23390" t="9835" r="22773" b="4158"/>
          <a:stretch/>
        </p:blipFill>
        <p:spPr>
          <a:xfrm>
            <a:off x="5606101" y="1009039"/>
            <a:ext cx="5747699" cy="5165001"/>
          </a:xfrm>
          <a:prstGeom prst="rect">
            <a:avLst/>
          </a:prstGeom>
          <a:ln>
            <a:noFill/>
          </a:ln>
          <a:effectLst>
            <a:outerShdw blurRad="292100" dist="139700" dir="2700000" algn="tl" rotWithShape="0">
              <a:srgbClr val="333333">
                <a:alpha val="65000"/>
              </a:srgbClr>
            </a:outerShdw>
          </a:effectLst>
        </p:spPr>
      </p:pic>
      <p:sp>
        <p:nvSpPr>
          <p:cNvPr id="5" name="Text Placeholder 1">
            <a:extLst>
              <a:ext uri="{FF2B5EF4-FFF2-40B4-BE49-F238E27FC236}">
                <a16:creationId xmlns:a16="http://schemas.microsoft.com/office/drawing/2014/main" id="{73587383-016F-2233-FB20-8A7A48DF9073}"/>
              </a:ext>
            </a:extLst>
          </p:cNvPr>
          <p:cNvSpPr txBox="1">
            <a:spLocks/>
          </p:cNvSpPr>
          <p:nvPr/>
        </p:nvSpPr>
        <p:spPr>
          <a:xfrm>
            <a:off x="649893" y="213752"/>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bg1"/>
                </a:solidFill>
              </a:rPr>
              <a:t>Topic I - Improved Climate-ADAPT performance, layout and dissemination </a:t>
            </a:r>
            <a:endParaRPr lang="en-DK" b="1">
              <a:solidFill>
                <a:schemeClr val="bg1"/>
              </a:solidFill>
            </a:endParaRPr>
          </a:p>
        </p:txBody>
      </p:sp>
      <p:sp>
        <p:nvSpPr>
          <p:cNvPr id="3" name="TextBox 2">
            <a:extLst>
              <a:ext uri="{FF2B5EF4-FFF2-40B4-BE49-F238E27FC236}">
                <a16:creationId xmlns:a16="http://schemas.microsoft.com/office/drawing/2014/main" id="{70696CBA-7078-C5F9-34D1-B4E44C67CEB6}"/>
              </a:ext>
            </a:extLst>
          </p:cNvPr>
          <p:cNvSpPr txBox="1"/>
          <p:nvPr/>
        </p:nvSpPr>
        <p:spPr>
          <a:xfrm>
            <a:off x="952500" y="1098550"/>
            <a:ext cx="3822700" cy="5047536"/>
          </a:xfrm>
          <a:prstGeom prst="rect">
            <a:avLst/>
          </a:prstGeom>
          <a:noFill/>
        </p:spPr>
        <p:txBody>
          <a:bodyPr wrap="square" rtlCol="0">
            <a:spAutoFit/>
          </a:bodyPr>
          <a:lstStyle/>
          <a:p>
            <a:r>
              <a:rPr lang="de-DE" sz="1600" b="1" dirty="0">
                <a:solidFill>
                  <a:srgbClr val="002060"/>
                </a:solidFill>
              </a:rPr>
              <a:t>2023/2024 </a:t>
            </a:r>
          </a:p>
          <a:p>
            <a:r>
              <a:rPr lang="de-DE" sz="1500" dirty="0">
                <a:solidFill>
                  <a:srgbClr val="002060"/>
                </a:solidFill>
              </a:rPr>
              <a:t>Very limited update of content</a:t>
            </a:r>
          </a:p>
          <a:p>
            <a:endParaRPr lang="de-DE" sz="1500" b="1" dirty="0">
              <a:solidFill>
                <a:srgbClr val="002060"/>
              </a:solidFill>
            </a:endParaRPr>
          </a:p>
          <a:p>
            <a:r>
              <a:rPr lang="de-DE" sz="1600" b="1" dirty="0">
                <a:solidFill>
                  <a:srgbClr val="002060"/>
                </a:solidFill>
              </a:rPr>
              <a:t>Climate-ADAPT </a:t>
            </a:r>
            <a:r>
              <a:rPr lang="de-DE" sz="1600" b="1" dirty="0" err="1">
                <a:solidFill>
                  <a:srgbClr val="002060"/>
                </a:solidFill>
              </a:rPr>
              <a:t>successfully</a:t>
            </a:r>
            <a:r>
              <a:rPr lang="de-DE" sz="1600" b="1" dirty="0">
                <a:solidFill>
                  <a:srgbClr val="002060"/>
                </a:solidFill>
              </a:rPr>
              <a:t> </a:t>
            </a:r>
            <a:r>
              <a:rPr lang="de-DE" sz="1600" b="1" dirty="0" err="1">
                <a:solidFill>
                  <a:srgbClr val="002060"/>
                </a:solidFill>
              </a:rPr>
              <a:t>migrated</a:t>
            </a:r>
            <a:r>
              <a:rPr lang="de-DE" sz="1600" b="1" dirty="0">
                <a:solidFill>
                  <a:srgbClr val="002060"/>
                </a:solidFill>
              </a:rPr>
              <a:t> to a </a:t>
            </a:r>
            <a:r>
              <a:rPr lang="de-DE" sz="1600" b="1" dirty="0" err="1">
                <a:solidFill>
                  <a:srgbClr val="002060"/>
                </a:solidFill>
              </a:rPr>
              <a:t>new</a:t>
            </a:r>
            <a:r>
              <a:rPr lang="de-DE" sz="1600" b="1" dirty="0">
                <a:solidFill>
                  <a:srgbClr val="002060"/>
                </a:solidFill>
              </a:rPr>
              <a:t> CMS </a:t>
            </a:r>
            <a:r>
              <a:rPr lang="de-DE" sz="1600" b="1" dirty="0" err="1">
                <a:solidFill>
                  <a:srgbClr val="002060"/>
                </a:solidFill>
              </a:rPr>
              <a:t>by</a:t>
            </a:r>
            <a:r>
              <a:rPr lang="de-DE" sz="1600" b="1" dirty="0">
                <a:solidFill>
                  <a:srgbClr val="002060"/>
                </a:solidFill>
              </a:rPr>
              <a:t> 31 May 2024</a:t>
            </a:r>
          </a:p>
          <a:p>
            <a:endParaRPr lang="de-DE" sz="1500" dirty="0">
              <a:solidFill>
                <a:srgbClr val="002060"/>
              </a:solidFill>
            </a:endParaRPr>
          </a:p>
          <a:p>
            <a:pPr marL="285750" indent="-285750">
              <a:buFont typeface="Wingdings" panose="05000000000000000000" pitchFamily="2" charset="2"/>
              <a:buChar char="ü"/>
            </a:pPr>
            <a:r>
              <a:rPr lang="de-DE" sz="1500" dirty="0">
                <a:solidFill>
                  <a:srgbClr val="002060"/>
                </a:solidFill>
              </a:rPr>
              <a:t>Better search </a:t>
            </a:r>
            <a:r>
              <a:rPr lang="de-DE" sz="1500" dirty="0" err="1">
                <a:solidFill>
                  <a:srgbClr val="002060"/>
                </a:solidFill>
              </a:rPr>
              <a:t>function</a:t>
            </a:r>
            <a:r>
              <a:rPr lang="de-DE" sz="1500" dirty="0">
                <a:solidFill>
                  <a:srgbClr val="002060"/>
                </a:solidFill>
              </a:rPr>
              <a:t> and </a:t>
            </a:r>
            <a:r>
              <a:rPr lang="de-DE" sz="1500" dirty="0" err="1">
                <a:solidFill>
                  <a:srgbClr val="002060"/>
                </a:solidFill>
              </a:rPr>
              <a:t>performance</a:t>
            </a:r>
            <a:r>
              <a:rPr lang="de-DE" sz="1500" dirty="0">
                <a:solidFill>
                  <a:srgbClr val="002060"/>
                </a:solidFill>
              </a:rPr>
              <a:t> </a:t>
            </a:r>
            <a:r>
              <a:rPr lang="de-DE" sz="1500" dirty="0" err="1">
                <a:solidFill>
                  <a:srgbClr val="002060"/>
                </a:solidFill>
              </a:rPr>
              <a:t>including</a:t>
            </a:r>
            <a:r>
              <a:rPr lang="de-DE" sz="1500" dirty="0">
                <a:solidFill>
                  <a:srgbClr val="002060"/>
                </a:solidFill>
              </a:rPr>
              <a:t> </a:t>
            </a:r>
            <a:r>
              <a:rPr lang="de-DE" sz="1500" dirty="0" err="1">
                <a:solidFill>
                  <a:srgbClr val="002060"/>
                </a:solidFill>
              </a:rPr>
              <a:t>machine</a:t>
            </a:r>
            <a:r>
              <a:rPr lang="de-DE" sz="1500" dirty="0">
                <a:solidFill>
                  <a:srgbClr val="002060"/>
                </a:solidFill>
              </a:rPr>
              <a:t> translation</a:t>
            </a:r>
          </a:p>
          <a:p>
            <a:pPr marL="285750" indent="-285750">
              <a:buFont typeface="Wingdings" panose="05000000000000000000" pitchFamily="2" charset="2"/>
              <a:buChar char="ü"/>
            </a:pPr>
            <a:r>
              <a:rPr lang="de-DE" sz="1500" dirty="0">
                <a:solidFill>
                  <a:srgbClr val="002060"/>
                </a:solidFill>
              </a:rPr>
              <a:t>EEA-</a:t>
            </a:r>
            <a:r>
              <a:rPr lang="de-DE" sz="1500" dirty="0" err="1">
                <a:solidFill>
                  <a:srgbClr val="002060"/>
                </a:solidFill>
              </a:rPr>
              <a:t>consistent</a:t>
            </a:r>
            <a:r>
              <a:rPr lang="de-DE" sz="1500" dirty="0">
                <a:solidFill>
                  <a:srgbClr val="002060"/>
                </a:solidFill>
              </a:rPr>
              <a:t> </a:t>
            </a:r>
            <a:r>
              <a:rPr lang="de-DE" sz="1500" dirty="0" err="1">
                <a:solidFill>
                  <a:srgbClr val="002060"/>
                </a:solidFill>
              </a:rPr>
              <a:t>layout</a:t>
            </a:r>
            <a:r>
              <a:rPr lang="de-DE" sz="1500" dirty="0">
                <a:solidFill>
                  <a:srgbClr val="002060"/>
                </a:solidFill>
              </a:rPr>
              <a:t> </a:t>
            </a:r>
          </a:p>
          <a:p>
            <a:pPr marL="285750" indent="-285750">
              <a:buFont typeface="Wingdings" panose="05000000000000000000" pitchFamily="2" charset="2"/>
              <a:buChar char="ü"/>
            </a:pPr>
            <a:r>
              <a:rPr lang="de-DE" sz="1500" dirty="0">
                <a:solidFill>
                  <a:srgbClr val="002060"/>
                </a:solidFill>
              </a:rPr>
              <a:t>New logo and </a:t>
            </a:r>
            <a:r>
              <a:rPr lang="de-DE" sz="1500" dirty="0" err="1">
                <a:solidFill>
                  <a:srgbClr val="002060"/>
                </a:solidFill>
              </a:rPr>
              <a:t>footer</a:t>
            </a:r>
            <a:endParaRPr lang="de-DE" sz="1500" dirty="0">
              <a:solidFill>
                <a:srgbClr val="002060"/>
              </a:solidFill>
            </a:endParaRPr>
          </a:p>
          <a:p>
            <a:pPr marL="285750" indent="-285750">
              <a:buFont typeface="Wingdings" panose="05000000000000000000" pitchFamily="2" charset="2"/>
              <a:buChar char="ü"/>
            </a:pPr>
            <a:r>
              <a:rPr lang="de-DE" sz="1500" dirty="0" err="1">
                <a:solidFill>
                  <a:srgbClr val="002060"/>
                </a:solidFill>
              </a:rPr>
              <a:t>Allowing</a:t>
            </a:r>
            <a:r>
              <a:rPr lang="de-DE" sz="1500" dirty="0">
                <a:solidFill>
                  <a:srgbClr val="002060"/>
                </a:solidFill>
              </a:rPr>
              <a:t> </a:t>
            </a:r>
            <a:r>
              <a:rPr lang="de-DE" sz="1500" dirty="0" err="1">
                <a:solidFill>
                  <a:srgbClr val="002060"/>
                </a:solidFill>
              </a:rPr>
              <a:t>more</a:t>
            </a:r>
            <a:r>
              <a:rPr lang="de-DE" sz="1500" dirty="0">
                <a:solidFill>
                  <a:srgbClr val="002060"/>
                </a:solidFill>
              </a:rPr>
              <a:t> </a:t>
            </a:r>
            <a:r>
              <a:rPr lang="de-DE" sz="1500" dirty="0" err="1">
                <a:solidFill>
                  <a:srgbClr val="002060"/>
                </a:solidFill>
              </a:rPr>
              <a:t>timely</a:t>
            </a:r>
            <a:r>
              <a:rPr lang="de-DE" sz="1500" dirty="0">
                <a:solidFill>
                  <a:srgbClr val="002060"/>
                </a:solidFill>
              </a:rPr>
              <a:t> content update</a:t>
            </a:r>
          </a:p>
          <a:p>
            <a:pPr marL="285750" indent="-285750">
              <a:buFont typeface="Wingdings" panose="05000000000000000000" pitchFamily="2" charset="2"/>
              <a:buChar char="ü"/>
            </a:pPr>
            <a:endParaRPr lang="de-DE" sz="1500" dirty="0">
              <a:solidFill>
                <a:srgbClr val="002060"/>
              </a:solidFill>
            </a:endParaRPr>
          </a:p>
          <a:p>
            <a:r>
              <a:rPr lang="de-DE" sz="1600" b="1" dirty="0">
                <a:solidFill>
                  <a:srgbClr val="002060"/>
                </a:solidFill>
              </a:rPr>
              <a:t>Next steps</a:t>
            </a:r>
          </a:p>
          <a:p>
            <a:r>
              <a:rPr lang="de-DE" sz="1500" dirty="0">
                <a:solidFill>
                  <a:srgbClr val="002060"/>
                </a:solidFill>
              </a:rPr>
              <a:t>2024: </a:t>
            </a:r>
          </a:p>
          <a:p>
            <a:pPr marL="285750" indent="-285750">
              <a:buFont typeface="Arial" panose="020B0604020202020204" pitchFamily="34" charset="0"/>
              <a:buChar char="•"/>
            </a:pPr>
            <a:r>
              <a:rPr lang="de-DE" sz="1500" dirty="0">
                <a:solidFill>
                  <a:srgbClr val="002060"/>
                </a:solidFill>
              </a:rPr>
              <a:t>Bug </a:t>
            </a:r>
            <a:r>
              <a:rPr lang="de-DE" sz="1500" dirty="0" err="1">
                <a:solidFill>
                  <a:srgbClr val="002060"/>
                </a:solidFill>
              </a:rPr>
              <a:t>fixing</a:t>
            </a:r>
            <a:r>
              <a:rPr lang="de-DE" sz="1500" dirty="0">
                <a:solidFill>
                  <a:srgbClr val="002060"/>
                </a:solidFill>
              </a:rPr>
              <a:t> </a:t>
            </a:r>
          </a:p>
          <a:p>
            <a:pPr marL="285750" indent="-285750">
              <a:buFont typeface="Arial" panose="020B0604020202020204" pitchFamily="34" charset="0"/>
              <a:buChar char="•"/>
            </a:pPr>
            <a:r>
              <a:rPr lang="de-DE" sz="1500" dirty="0">
                <a:solidFill>
                  <a:srgbClr val="002060"/>
                </a:solidFill>
              </a:rPr>
              <a:t>Assessing the </a:t>
            </a:r>
            <a:r>
              <a:rPr lang="de-DE" sz="1500" dirty="0" err="1">
                <a:solidFill>
                  <a:srgbClr val="002060"/>
                </a:solidFill>
              </a:rPr>
              <a:t>recommendations</a:t>
            </a:r>
            <a:r>
              <a:rPr lang="de-DE" sz="1500" dirty="0">
                <a:solidFill>
                  <a:srgbClr val="002060"/>
                </a:solidFill>
              </a:rPr>
              <a:t> of the Climate-ADAPT </a:t>
            </a:r>
            <a:r>
              <a:rPr lang="de-DE" sz="1500" dirty="0" err="1">
                <a:solidFill>
                  <a:srgbClr val="002060"/>
                </a:solidFill>
              </a:rPr>
              <a:t>evaluation</a:t>
            </a:r>
            <a:endParaRPr lang="de-DE" sz="1500" dirty="0">
              <a:solidFill>
                <a:srgbClr val="002060"/>
              </a:solidFill>
            </a:endParaRPr>
          </a:p>
          <a:p>
            <a:r>
              <a:rPr lang="de-DE" sz="1500" dirty="0">
                <a:solidFill>
                  <a:srgbClr val="002060"/>
                </a:solidFill>
              </a:rPr>
              <a:t>2025: </a:t>
            </a:r>
          </a:p>
          <a:p>
            <a:pPr marL="285750" indent="-285750">
              <a:buFont typeface="Arial" panose="020B0604020202020204" pitchFamily="34" charset="0"/>
              <a:buChar char="•"/>
            </a:pPr>
            <a:r>
              <a:rPr lang="de-DE" sz="1500" dirty="0">
                <a:solidFill>
                  <a:srgbClr val="002060"/>
                </a:solidFill>
              </a:rPr>
              <a:t>Further upgrade of </a:t>
            </a:r>
            <a:r>
              <a:rPr lang="de-DE" sz="1500" dirty="0" err="1">
                <a:solidFill>
                  <a:srgbClr val="002060"/>
                </a:solidFill>
              </a:rPr>
              <a:t>functionalities</a:t>
            </a:r>
            <a:r>
              <a:rPr lang="de-DE" sz="1500" dirty="0">
                <a:solidFill>
                  <a:srgbClr val="002060"/>
                </a:solidFill>
              </a:rPr>
              <a:t> </a:t>
            </a:r>
            <a:r>
              <a:rPr lang="de-DE" sz="1500" dirty="0" err="1">
                <a:solidFill>
                  <a:srgbClr val="002060"/>
                </a:solidFill>
              </a:rPr>
              <a:t>including</a:t>
            </a:r>
            <a:r>
              <a:rPr lang="de-DE" sz="1500" dirty="0">
                <a:solidFill>
                  <a:srgbClr val="002060"/>
                </a:solidFill>
              </a:rPr>
              <a:t> </a:t>
            </a:r>
            <a:r>
              <a:rPr lang="de-DE" sz="1500" dirty="0" err="1">
                <a:solidFill>
                  <a:srgbClr val="002060"/>
                </a:solidFill>
              </a:rPr>
              <a:t>more</a:t>
            </a:r>
            <a:r>
              <a:rPr lang="de-DE" sz="1500" dirty="0">
                <a:solidFill>
                  <a:srgbClr val="002060"/>
                </a:solidFill>
              </a:rPr>
              <a:t> national </a:t>
            </a:r>
            <a:r>
              <a:rPr lang="de-DE" sz="1500" dirty="0" err="1">
                <a:solidFill>
                  <a:srgbClr val="002060"/>
                </a:solidFill>
              </a:rPr>
              <a:t>language</a:t>
            </a:r>
            <a:r>
              <a:rPr lang="de-DE" sz="1500" dirty="0">
                <a:solidFill>
                  <a:srgbClr val="002060"/>
                </a:solidFill>
              </a:rPr>
              <a:t> versions  </a:t>
            </a:r>
          </a:p>
          <a:p>
            <a:endParaRPr lang="en-DK" dirty="0">
              <a:solidFill>
                <a:srgbClr val="002060"/>
              </a:solidFill>
            </a:endParaRPr>
          </a:p>
        </p:txBody>
      </p:sp>
      <p:sp>
        <p:nvSpPr>
          <p:cNvPr id="11" name="Rectangle 10">
            <a:extLst>
              <a:ext uri="{FF2B5EF4-FFF2-40B4-BE49-F238E27FC236}">
                <a16:creationId xmlns:a16="http://schemas.microsoft.com/office/drawing/2014/main" id="{90AF9BC2-CA36-928C-145E-AD93C923DFB8}"/>
              </a:ext>
            </a:extLst>
          </p:cNvPr>
          <p:cNvSpPr/>
          <p:nvPr/>
        </p:nvSpPr>
        <p:spPr>
          <a:xfrm>
            <a:off x="10716607" y="926156"/>
            <a:ext cx="825500" cy="126308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21672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03EEF-DCBC-8611-4092-FB1FAFCE1474}"/>
              </a:ext>
            </a:extLst>
          </p:cNvPr>
          <p:cNvSpPr>
            <a:spLocks noGrp="1"/>
          </p:cNvSpPr>
          <p:nvPr>
            <p:ph idx="1"/>
          </p:nvPr>
        </p:nvSpPr>
        <p:spPr>
          <a:xfrm>
            <a:off x="649893" y="1105871"/>
            <a:ext cx="5312757" cy="1884979"/>
          </a:xfrm>
        </p:spPr>
        <p:txBody>
          <a:bodyPr/>
          <a:lstStyle/>
          <a:p>
            <a:pPr marL="0" indent="0">
              <a:buNone/>
            </a:pPr>
            <a:r>
              <a:rPr lang="de-DE" sz="1800" b="1">
                <a:solidFill>
                  <a:srgbClr val="002060"/>
                </a:solidFill>
              </a:rPr>
              <a:t>Climate-ADAPT </a:t>
            </a:r>
            <a:r>
              <a:rPr lang="de-DE" sz="1800" b="1" err="1">
                <a:solidFill>
                  <a:srgbClr val="002060"/>
                </a:solidFill>
              </a:rPr>
              <a:t>newsletter</a:t>
            </a:r>
            <a:r>
              <a:rPr lang="de-DE" sz="1800" b="1">
                <a:solidFill>
                  <a:srgbClr val="002060"/>
                </a:solidFill>
              </a:rPr>
              <a:t> </a:t>
            </a:r>
          </a:p>
          <a:p>
            <a:r>
              <a:rPr lang="de-DE" sz="1600">
                <a:solidFill>
                  <a:srgbClr val="002060"/>
                </a:solidFill>
              </a:rPr>
              <a:t>From March 2024 </a:t>
            </a:r>
            <a:r>
              <a:rPr lang="de-DE" sz="1600" err="1">
                <a:solidFill>
                  <a:srgbClr val="002060"/>
                </a:solidFill>
              </a:rPr>
              <a:t>disseminated</a:t>
            </a:r>
            <a:r>
              <a:rPr lang="de-DE" sz="1600">
                <a:solidFill>
                  <a:srgbClr val="002060"/>
                </a:solidFill>
              </a:rPr>
              <a:t> via </a:t>
            </a:r>
            <a:r>
              <a:rPr lang="de-DE" sz="1600" err="1">
                <a:solidFill>
                  <a:srgbClr val="002060"/>
                </a:solidFill>
              </a:rPr>
              <a:t>new</a:t>
            </a:r>
            <a:r>
              <a:rPr lang="de-DE" sz="1600">
                <a:solidFill>
                  <a:srgbClr val="002060"/>
                </a:solidFill>
              </a:rPr>
              <a:t> EEA </a:t>
            </a:r>
            <a:r>
              <a:rPr lang="de-DE" sz="1600" err="1">
                <a:solidFill>
                  <a:srgbClr val="002060"/>
                </a:solidFill>
              </a:rPr>
              <a:t>dissemination</a:t>
            </a:r>
            <a:r>
              <a:rPr lang="de-DE" sz="1600">
                <a:solidFill>
                  <a:srgbClr val="002060"/>
                </a:solidFill>
              </a:rPr>
              <a:t> </a:t>
            </a:r>
            <a:r>
              <a:rPr lang="de-DE" sz="1600" err="1">
                <a:solidFill>
                  <a:srgbClr val="002060"/>
                </a:solidFill>
              </a:rPr>
              <a:t>system</a:t>
            </a:r>
            <a:endParaRPr lang="de-DE" sz="1600">
              <a:solidFill>
                <a:srgbClr val="002060"/>
              </a:solidFill>
            </a:endParaRPr>
          </a:p>
          <a:p>
            <a:r>
              <a:rPr lang="de-DE" sz="1600" err="1">
                <a:solidFill>
                  <a:srgbClr val="002060"/>
                </a:solidFill>
              </a:rPr>
              <a:t>Improved</a:t>
            </a:r>
            <a:r>
              <a:rPr lang="de-DE" sz="1600">
                <a:solidFill>
                  <a:srgbClr val="002060"/>
                </a:solidFill>
              </a:rPr>
              <a:t> </a:t>
            </a:r>
            <a:r>
              <a:rPr lang="de-DE" sz="1600" err="1">
                <a:solidFill>
                  <a:srgbClr val="002060"/>
                </a:solidFill>
              </a:rPr>
              <a:t>layout</a:t>
            </a:r>
            <a:endParaRPr lang="de-DE" sz="1600">
              <a:solidFill>
                <a:srgbClr val="002060"/>
              </a:solidFill>
            </a:endParaRPr>
          </a:p>
          <a:p>
            <a:r>
              <a:rPr lang="de-DE" sz="1600" err="1">
                <a:solidFill>
                  <a:srgbClr val="002060"/>
                </a:solidFill>
              </a:rPr>
              <a:t>Complemented</a:t>
            </a:r>
            <a:r>
              <a:rPr lang="de-DE" sz="1600">
                <a:solidFill>
                  <a:srgbClr val="002060"/>
                </a:solidFill>
              </a:rPr>
              <a:t> </a:t>
            </a:r>
            <a:r>
              <a:rPr lang="de-DE" sz="1600" err="1">
                <a:solidFill>
                  <a:srgbClr val="002060"/>
                </a:solidFill>
              </a:rPr>
              <a:t>by</a:t>
            </a:r>
            <a:r>
              <a:rPr lang="de-DE" sz="1600">
                <a:solidFill>
                  <a:srgbClr val="002060"/>
                </a:solidFill>
              </a:rPr>
              <a:t> </a:t>
            </a:r>
            <a:r>
              <a:rPr lang="de-DE" sz="1600" err="1">
                <a:solidFill>
                  <a:srgbClr val="002060"/>
                </a:solidFill>
              </a:rPr>
              <a:t>notifications</a:t>
            </a:r>
            <a:r>
              <a:rPr lang="de-DE" sz="1600">
                <a:solidFill>
                  <a:srgbClr val="002060"/>
                </a:solidFill>
              </a:rPr>
              <a:t> </a:t>
            </a:r>
            <a:r>
              <a:rPr lang="de-DE" sz="1600" err="1">
                <a:solidFill>
                  <a:srgbClr val="002060"/>
                </a:solidFill>
              </a:rPr>
              <a:t>targeted</a:t>
            </a:r>
            <a:r>
              <a:rPr lang="de-DE" sz="1600">
                <a:solidFill>
                  <a:srgbClr val="002060"/>
                </a:solidFill>
              </a:rPr>
              <a:t> to </a:t>
            </a:r>
            <a:r>
              <a:rPr lang="de-DE" sz="1600" err="1">
                <a:solidFill>
                  <a:srgbClr val="002060"/>
                </a:solidFill>
              </a:rPr>
              <a:t>specific</a:t>
            </a:r>
            <a:r>
              <a:rPr lang="de-DE" sz="1600">
                <a:solidFill>
                  <a:srgbClr val="002060"/>
                </a:solidFill>
              </a:rPr>
              <a:t> </a:t>
            </a:r>
            <a:r>
              <a:rPr lang="de-DE" sz="1600" err="1">
                <a:solidFill>
                  <a:srgbClr val="002060"/>
                </a:solidFill>
              </a:rPr>
              <a:t>needs</a:t>
            </a:r>
            <a:r>
              <a:rPr lang="de-DE" sz="1600">
                <a:solidFill>
                  <a:srgbClr val="002060"/>
                </a:solidFill>
              </a:rPr>
              <a:t> of different </a:t>
            </a:r>
            <a:r>
              <a:rPr lang="de-DE" sz="1600" err="1">
                <a:solidFill>
                  <a:srgbClr val="002060"/>
                </a:solidFill>
              </a:rPr>
              <a:t>user</a:t>
            </a:r>
            <a:r>
              <a:rPr lang="de-DE" sz="1600">
                <a:solidFill>
                  <a:srgbClr val="002060"/>
                </a:solidFill>
              </a:rPr>
              <a:t> </a:t>
            </a:r>
            <a:r>
              <a:rPr lang="de-DE" sz="1600" err="1">
                <a:solidFill>
                  <a:srgbClr val="002060"/>
                </a:solidFill>
              </a:rPr>
              <a:t>groups</a:t>
            </a:r>
            <a:r>
              <a:rPr lang="de-DE" sz="1600">
                <a:solidFill>
                  <a:srgbClr val="002060"/>
                </a:solidFill>
              </a:rPr>
              <a:t> </a:t>
            </a:r>
          </a:p>
          <a:p>
            <a:pPr marL="0" indent="0">
              <a:buNone/>
            </a:pPr>
            <a:endParaRPr lang="de-DE" sz="1800" b="1">
              <a:solidFill>
                <a:srgbClr val="002060"/>
              </a:solidFill>
            </a:endParaRPr>
          </a:p>
          <a:p>
            <a:pPr marL="0" indent="0">
              <a:buNone/>
            </a:pPr>
            <a:r>
              <a:rPr lang="de-DE" sz="1800" b="1">
                <a:solidFill>
                  <a:srgbClr val="002060"/>
                </a:solidFill>
              </a:rPr>
              <a:t> </a:t>
            </a:r>
            <a:endParaRPr lang="en-DK" sz="1800" b="1">
              <a:solidFill>
                <a:srgbClr val="002060"/>
              </a:solidFill>
            </a:endParaRPr>
          </a:p>
        </p:txBody>
      </p:sp>
      <p:pic>
        <p:nvPicPr>
          <p:cNvPr id="6" name="Picture 5">
            <a:extLst>
              <a:ext uri="{FF2B5EF4-FFF2-40B4-BE49-F238E27FC236}">
                <a16:creationId xmlns:a16="http://schemas.microsoft.com/office/drawing/2014/main" id="{C02A2F64-9FE1-0024-F0D4-2FC58C4D00E1}"/>
              </a:ext>
            </a:extLst>
          </p:cNvPr>
          <p:cNvPicPr>
            <a:picLocks noChangeAspect="1"/>
          </p:cNvPicPr>
          <p:nvPr/>
        </p:nvPicPr>
        <p:blipFill rotWithShape="1">
          <a:blip r:embed="rId3"/>
          <a:srcRect l="39479" t="11180" r="41447" b="2626"/>
          <a:stretch/>
        </p:blipFill>
        <p:spPr>
          <a:xfrm>
            <a:off x="7976103" y="857191"/>
            <a:ext cx="2875399" cy="5439048"/>
          </a:xfrm>
          <a:prstGeom prst="rect">
            <a:avLst/>
          </a:prstGeom>
          <a:ln>
            <a:noFill/>
          </a:ln>
          <a:effectLst>
            <a:outerShdw blurRad="292100" dist="139700" dir="2700000" algn="tl" rotWithShape="0">
              <a:srgbClr val="333333">
                <a:alpha val="65000"/>
              </a:srgbClr>
            </a:outerShdw>
          </a:effectLst>
        </p:spPr>
      </p:pic>
      <p:sp>
        <p:nvSpPr>
          <p:cNvPr id="7" name="Text Placeholder 1">
            <a:extLst>
              <a:ext uri="{FF2B5EF4-FFF2-40B4-BE49-F238E27FC236}">
                <a16:creationId xmlns:a16="http://schemas.microsoft.com/office/drawing/2014/main" id="{E65DCE81-8654-B84C-772D-5811820C75B7}"/>
              </a:ext>
            </a:extLst>
          </p:cNvPr>
          <p:cNvSpPr txBox="1">
            <a:spLocks/>
          </p:cNvSpPr>
          <p:nvPr/>
        </p:nvSpPr>
        <p:spPr>
          <a:xfrm>
            <a:off x="649893" y="213752"/>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bg1"/>
                </a:solidFill>
              </a:rPr>
              <a:t>Topic I - Improved Climate-ADAPT performance, layout and dissemination </a:t>
            </a:r>
            <a:endParaRPr lang="en-DK" sz="2400" b="1">
              <a:solidFill>
                <a:schemeClr val="bg1"/>
              </a:solidFill>
            </a:endParaRPr>
          </a:p>
        </p:txBody>
      </p:sp>
      <p:pic>
        <p:nvPicPr>
          <p:cNvPr id="9" name="Picture 8">
            <a:extLst>
              <a:ext uri="{FF2B5EF4-FFF2-40B4-BE49-F238E27FC236}">
                <a16:creationId xmlns:a16="http://schemas.microsoft.com/office/drawing/2014/main" id="{C8099608-D9A0-A50F-83AD-DF19C18B421A}"/>
              </a:ext>
            </a:extLst>
          </p:cNvPr>
          <p:cNvPicPr>
            <a:picLocks noChangeAspect="1"/>
          </p:cNvPicPr>
          <p:nvPr/>
        </p:nvPicPr>
        <p:blipFill rotWithShape="1">
          <a:blip r:embed="rId4"/>
          <a:srcRect l="34531" t="6701" r="34062" b="34073"/>
          <a:stretch/>
        </p:blipFill>
        <p:spPr>
          <a:xfrm>
            <a:off x="649893" y="3202968"/>
            <a:ext cx="4163888" cy="328691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D9F21F30-25E9-EE0F-FCBA-0C13F8DB7CDB}"/>
              </a:ext>
            </a:extLst>
          </p:cNvPr>
          <p:cNvSpPr/>
          <p:nvPr/>
        </p:nvSpPr>
        <p:spPr>
          <a:xfrm>
            <a:off x="730249" y="4419600"/>
            <a:ext cx="3647093" cy="76835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a:hlinkClick r:id="rId5"/>
            <a:extLst>
              <a:ext uri="{FF2B5EF4-FFF2-40B4-BE49-F238E27FC236}">
                <a16:creationId xmlns:a16="http://schemas.microsoft.com/office/drawing/2014/main" id="{8C1E0274-22BC-9061-CA7E-EC828D2FCDD7}"/>
              </a:ext>
            </a:extLst>
          </p:cNvPr>
          <p:cNvPicPr>
            <a:picLocks noChangeAspect="1"/>
          </p:cNvPicPr>
          <p:nvPr/>
        </p:nvPicPr>
        <p:blipFill rotWithShape="1">
          <a:blip r:embed="rId6"/>
          <a:srcRect l="53228" t="46143" r="39323" b="31835"/>
          <a:stretch/>
        </p:blipFill>
        <p:spPr>
          <a:xfrm>
            <a:off x="4999761" y="3216860"/>
            <a:ext cx="1338992" cy="1657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28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B22E-DD0D-6316-242F-BFC740538B9F}"/>
              </a:ext>
            </a:extLst>
          </p:cNvPr>
          <p:cNvSpPr>
            <a:spLocks noGrp="1"/>
          </p:cNvSpPr>
          <p:nvPr>
            <p:ph type="body" sz="quarter" idx="4294967295"/>
          </p:nvPr>
        </p:nvSpPr>
        <p:spPr>
          <a:xfrm>
            <a:off x="435995" y="262801"/>
            <a:ext cx="10635282" cy="378902"/>
          </a:xfrm>
          <a:prstGeom prst="rect">
            <a:avLst/>
          </a:prstGeom>
        </p:spPr>
        <p:txBody>
          <a:bodyPr/>
          <a:lstStyle/>
          <a:p>
            <a:pPr marL="0" indent="0" algn="l">
              <a:buNone/>
            </a:pPr>
            <a:r>
              <a:rPr lang="en-US" sz="2400" b="1">
                <a:solidFill>
                  <a:schemeClr val="bg1"/>
                </a:solidFill>
              </a:rPr>
              <a:t>European Climate and Health Observatory</a:t>
            </a:r>
            <a:endParaRPr lang="en-DK" sz="2400" b="1">
              <a:solidFill>
                <a:schemeClr val="bg1"/>
              </a:solidFill>
            </a:endParaRPr>
          </a:p>
        </p:txBody>
      </p:sp>
      <p:grpSp>
        <p:nvGrpSpPr>
          <p:cNvPr id="4" name="Group 3">
            <a:extLst>
              <a:ext uri="{FF2B5EF4-FFF2-40B4-BE49-F238E27FC236}">
                <a16:creationId xmlns:a16="http://schemas.microsoft.com/office/drawing/2014/main" id="{6E9CC433-5F70-9E6D-27D1-3798931C4081}"/>
              </a:ext>
            </a:extLst>
          </p:cNvPr>
          <p:cNvGrpSpPr/>
          <p:nvPr/>
        </p:nvGrpSpPr>
        <p:grpSpPr>
          <a:xfrm>
            <a:off x="186056" y="1402821"/>
            <a:ext cx="6698821" cy="5455179"/>
            <a:chOff x="4944288" y="815798"/>
            <a:chExt cx="7182219" cy="6012068"/>
          </a:xfrm>
        </p:grpSpPr>
        <p:grpSp>
          <p:nvGrpSpPr>
            <p:cNvPr id="5" name="Group 4">
              <a:extLst>
                <a:ext uri="{FF2B5EF4-FFF2-40B4-BE49-F238E27FC236}">
                  <a16:creationId xmlns:a16="http://schemas.microsoft.com/office/drawing/2014/main" id="{D5B70C0B-1A2D-B6DA-166E-AA5CF12E7361}"/>
                </a:ext>
              </a:extLst>
            </p:cNvPr>
            <p:cNvGrpSpPr/>
            <p:nvPr/>
          </p:nvGrpSpPr>
          <p:grpSpPr>
            <a:xfrm>
              <a:off x="4944288" y="815798"/>
              <a:ext cx="7182219" cy="6012068"/>
              <a:chOff x="4944288" y="815798"/>
              <a:chExt cx="7182219" cy="6012068"/>
            </a:xfrm>
          </p:grpSpPr>
          <p:pic>
            <p:nvPicPr>
              <p:cNvPr id="10" name="Picture 9">
                <a:hlinkClick r:id="rId3"/>
                <a:extLst>
                  <a:ext uri="{FF2B5EF4-FFF2-40B4-BE49-F238E27FC236}">
                    <a16:creationId xmlns:a16="http://schemas.microsoft.com/office/drawing/2014/main" id="{43C40B96-F458-4CD2-3956-D4EDFB778F9A}"/>
                  </a:ext>
                </a:extLst>
              </p:cNvPr>
              <p:cNvPicPr>
                <a:picLocks noChangeAspect="1"/>
              </p:cNvPicPr>
              <p:nvPr/>
            </p:nvPicPr>
            <p:blipFill>
              <a:blip r:embed="rId4"/>
              <a:stretch>
                <a:fillRect/>
              </a:stretch>
            </p:blipFill>
            <p:spPr>
              <a:xfrm>
                <a:off x="4944288" y="815798"/>
                <a:ext cx="7182219" cy="5797848"/>
              </a:xfrm>
              <a:prstGeom prst="rect">
                <a:avLst/>
              </a:prstGeom>
            </p:spPr>
          </p:pic>
          <p:pic>
            <p:nvPicPr>
              <p:cNvPr id="11" name="Picture 10" descr="A qr code with a few squares&#10;&#10;Description automatically generated">
                <a:hlinkClick r:id="rId3"/>
                <a:extLst>
                  <a:ext uri="{FF2B5EF4-FFF2-40B4-BE49-F238E27FC236}">
                    <a16:creationId xmlns:a16="http://schemas.microsoft.com/office/drawing/2014/main" id="{4D2FFF3A-7704-88A6-5C2A-6C0B322BE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0473" y="4371832"/>
                <a:ext cx="2456034" cy="2456034"/>
              </a:xfrm>
              <a:prstGeom prst="rect">
                <a:avLst/>
              </a:prstGeom>
            </p:spPr>
          </p:pic>
        </p:grpSp>
        <p:pic>
          <p:nvPicPr>
            <p:cNvPr id="7" name="Picture 6">
              <a:extLst>
                <a:ext uri="{FF2B5EF4-FFF2-40B4-BE49-F238E27FC236}">
                  <a16:creationId xmlns:a16="http://schemas.microsoft.com/office/drawing/2014/main" id="{1B89B8B5-12D2-A631-45AB-F0FCE8577904}"/>
                </a:ext>
              </a:extLst>
            </p:cNvPr>
            <p:cNvPicPr>
              <a:picLocks noChangeAspect="1"/>
            </p:cNvPicPr>
            <p:nvPr/>
          </p:nvPicPr>
          <p:blipFill>
            <a:blip r:embed="rId6"/>
            <a:stretch>
              <a:fillRect/>
            </a:stretch>
          </p:blipFill>
          <p:spPr>
            <a:xfrm>
              <a:off x="4954503" y="1100672"/>
              <a:ext cx="4829175" cy="771525"/>
            </a:xfrm>
            <a:prstGeom prst="rect">
              <a:avLst/>
            </a:prstGeom>
          </p:spPr>
        </p:pic>
      </p:grpSp>
      <p:sp>
        <p:nvSpPr>
          <p:cNvPr id="3" name="TextBox 2">
            <a:extLst>
              <a:ext uri="{FF2B5EF4-FFF2-40B4-BE49-F238E27FC236}">
                <a16:creationId xmlns:a16="http://schemas.microsoft.com/office/drawing/2014/main" id="{9FC9F3B7-D950-5A96-B2AA-126BCC5ADBE7}"/>
              </a:ext>
            </a:extLst>
          </p:cNvPr>
          <p:cNvSpPr txBox="1"/>
          <p:nvPr/>
        </p:nvSpPr>
        <p:spPr>
          <a:xfrm>
            <a:off x="195583" y="862618"/>
            <a:ext cx="3789276" cy="461665"/>
          </a:xfrm>
          <a:prstGeom prst="rect">
            <a:avLst/>
          </a:prstGeom>
          <a:no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 lay-out &amp; performance </a:t>
            </a:r>
          </a:p>
        </p:txBody>
      </p:sp>
      <p:sp>
        <p:nvSpPr>
          <p:cNvPr id="9" name="TextBox 8">
            <a:extLst>
              <a:ext uri="{FF2B5EF4-FFF2-40B4-BE49-F238E27FC236}">
                <a16:creationId xmlns:a16="http://schemas.microsoft.com/office/drawing/2014/main" id="{EA45918C-FBE9-7E44-F234-8404755A32CD}"/>
              </a:ext>
            </a:extLst>
          </p:cNvPr>
          <p:cNvSpPr txBox="1"/>
          <p:nvPr/>
        </p:nvSpPr>
        <p:spPr>
          <a:xfrm>
            <a:off x="7182566" y="1402821"/>
            <a:ext cx="1899886" cy="461665"/>
          </a:xfrm>
          <a:prstGeom prst="rect">
            <a:avLst/>
          </a:prstGeom>
          <a:no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 logo </a:t>
            </a:r>
          </a:p>
        </p:txBody>
      </p:sp>
      <p:pic>
        <p:nvPicPr>
          <p:cNvPr id="31" name="Picture 30">
            <a:hlinkClick r:id="rId3"/>
            <a:extLst>
              <a:ext uri="{FF2B5EF4-FFF2-40B4-BE49-F238E27FC236}">
                <a16:creationId xmlns:a16="http://schemas.microsoft.com/office/drawing/2014/main" id="{2B0A025B-5BE6-A719-6B95-A80C0C5830A3}"/>
              </a:ext>
            </a:extLst>
          </p:cNvPr>
          <p:cNvPicPr>
            <a:picLocks noChangeAspect="1"/>
          </p:cNvPicPr>
          <p:nvPr/>
        </p:nvPicPr>
        <p:blipFill rotWithShape="1">
          <a:blip r:embed="rId6"/>
          <a:srcRect r="56290"/>
          <a:stretch/>
        </p:blipFill>
        <p:spPr>
          <a:xfrm>
            <a:off x="9293468" y="1311278"/>
            <a:ext cx="1968791" cy="700060"/>
          </a:xfrm>
          <a:prstGeom prst="rect">
            <a:avLst/>
          </a:prstGeom>
        </p:spPr>
      </p:pic>
      <p:sp>
        <p:nvSpPr>
          <p:cNvPr id="16" name="TextBox 15">
            <a:extLst>
              <a:ext uri="{FF2B5EF4-FFF2-40B4-BE49-F238E27FC236}">
                <a16:creationId xmlns:a16="http://schemas.microsoft.com/office/drawing/2014/main" id="{107BDD25-B11F-A3D5-ADE7-89080CD9057F}"/>
              </a:ext>
            </a:extLst>
          </p:cNvPr>
          <p:cNvSpPr txBox="1"/>
          <p:nvPr/>
        </p:nvSpPr>
        <p:spPr>
          <a:xfrm>
            <a:off x="7187837" y="2837847"/>
            <a:ext cx="1894615" cy="830997"/>
          </a:xfrm>
          <a:prstGeom prst="rect">
            <a:avLst/>
          </a:prstGeom>
          <a:no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alibri" panose="020F0502020204030204"/>
                <a:ea typeface="+mn-ea"/>
                <a:cs typeface="+mn-cs"/>
              </a:rPr>
              <a:t>News &amp; newsletter </a:t>
            </a:r>
          </a:p>
        </p:txBody>
      </p:sp>
      <p:pic>
        <p:nvPicPr>
          <p:cNvPr id="33" name="Picture 32">
            <a:hlinkClick r:id="rId7"/>
            <a:extLst>
              <a:ext uri="{FF2B5EF4-FFF2-40B4-BE49-F238E27FC236}">
                <a16:creationId xmlns:a16="http://schemas.microsoft.com/office/drawing/2014/main" id="{336FD217-1157-1276-6C18-F41549BBDEA6}"/>
              </a:ext>
            </a:extLst>
          </p:cNvPr>
          <p:cNvPicPr>
            <a:picLocks noChangeAspect="1"/>
          </p:cNvPicPr>
          <p:nvPr/>
        </p:nvPicPr>
        <p:blipFill rotWithShape="1">
          <a:blip r:embed="rId8"/>
          <a:srcRect b="25916"/>
          <a:stretch/>
        </p:blipFill>
        <p:spPr>
          <a:xfrm>
            <a:off x="9663584" y="2837846"/>
            <a:ext cx="1407693" cy="830997"/>
          </a:xfrm>
          <a:prstGeom prst="rect">
            <a:avLst/>
          </a:prstGeom>
          <a:ln>
            <a:solidFill>
              <a:schemeClr val="tx1"/>
            </a:solidFill>
          </a:ln>
        </p:spPr>
      </p:pic>
    </p:spTree>
    <p:extLst>
      <p:ext uri="{BB962C8B-B14F-4D97-AF65-F5344CB8AC3E}">
        <p14:creationId xmlns:p14="http://schemas.microsoft.com/office/powerpoint/2010/main" val="11690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1D58C-E4B0-439D-8D34-48CE935D8867}"/>
              </a:ext>
            </a:extLst>
          </p:cNvPr>
          <p:cNvSpPr txBox="1"/>
          <p:nvPr/>
        </p:nvSpPr>
        <p:spPr>
          <a:xfrm>
            <a:off x="804334" y="1209488"/>
            <a:ext cx="3713345" cy="1569660"/>
          </a:xfrm>
          <a:prstGeom prst="rect">
            <a:avLst/>
          </a:prstGeom>
          <a:noFill/>
        </p:spPr>
        <p:txBody>
          <a:bodyPr wrap="square" lIns="91440" tIns="45720" rIns="91440" bIns="45720" rtlCol="0" anchor="t">
            <a:spAutoFit/>
          </a:bodyPr>
          <a:lstStyle/>
          <a:p>
            <a:r>
              <a:rPr lang="en-US" sz="2000" b="1">
                <a:solidFill>
                  <a:srgbClr val="002060"/>
                </a:solidFill>
              </a:rPr>
              <a:t>Feedback, questions, answers</a:t>
            </a:r>
          </a:p>
          <a:p>
            <a:endParaRPr lang="en-US" sz="2000"/>
          </a:p>
          <a:p>
            <a:endParaRPr lang="en-US" sz="2000"/>
          </a:p>
          <a:p>
            <a:endParaRPr lang="en-US"/>
          </a:p>
          <a:p>
            <a:endParaRPr lang="en-US"/>
          </a:p>
        </p:txBody>
      </p:sp>
      <p:sp>
        <p:nvSpPr>
          <p:cNvPr id="5" name="Text Placeholder 1">
            <a:extLst>
              <a:ext uri="{FF2B5EF4-FFF2-40B4-BE49-F238E27FC236}">
                <a16:creationId xmlns:a16="http://schemas.microsoft.com/office/drawing/2014/main" id="{CDB0DDAB-CD6A-E802-37DA-D1FCCE7C1A8A}"/>
              </a:ext>
            </a:extLst>
          </p:cNvPr>
          <p:cNvSpPr>
            <a:spLocks noGrp="1"/>
          </p:cNvSpPr>
          <p:nvPr>
            <p:ph type="body" sz="quarter" idx="4294967295"/>
          </p:nvPr>
        </p:nvSpPr>
        <p:spPr>
          <a:xfrm>
            <a:off x="649893" y="213752"/>
            <a:ext cx="11377720" cy="1055683"/>
          </a:xfrm>
          <a:prstGeom prst="rect">
            <a:avLst/>
          </a:prstGeom>
        </p:spPr>
        <p:txBody>
          <a:bodyPr/>
          <a:lstStyle/>
          <a:p>
            <a:pPr marL="0" indent="0" algn="l">
              <a:buNone/>
            </a:pPr>
            <a:r>
              <a:rPr lang="en-US" sz="2400" b="1">
                <a:solidFill>
                  <a:schemeClr val="bg1"/>
                </a:solidFill>
              </a:rPr>
              <a:t>Topic I - Improved Climate-ADAPT performance, layout and dissemination </a:t>
            </a:r>
            <a:endParaRPr lang="en-DK" sz="2400" b="1">
              <a:solidFill>
                <a:schemeClr val="bg1"/>
              </a:solidFill>
            </a:endParaRPr>
          </a:p>
        </p:txBody>
      </p:sp>
      <p:pic>
        <p:nvPicPr>
          <p:cNvPr id="2" name="Picture 1">
            <a:extLst>
              <a:ext uri="{FF2B5EF4-FFF2-40B4-BE49-F238E27FC236}">
                <a16:creationId xmlns:a16="http://schemas.microsoft.com/office/drawing/2014/main" id="{E9E7D3EA-488D-99A9-5D7C-88B5D8AB3781}"/>
              </a:ext>
            </a:extLst>
          </p:cNvPr>
          <p:cNvPicPr>
            <a:picLocks noChangeAspect="1"/>
          </p:cNvPicPr>
          <p:nvPr/>
        </p:nvPicPr>
        <p:blipFill rotWithShape="1">
          <a:blip r:embed="rId3"/>
          <a:srcRect l="23094" t="9639" r="23292" b="4156"/>
          <a:stretch/>
        </p:blipFill>
        <p:spPr>
          <a:xfrm>
            <a:off x="5666389" y="1077362"/>
            <a:ext cx="5564520" cy="5032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53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73587383-016F-2233-FB20-8A7A48DF9073}"/>
              </a:ext>
            </a:extLst>
          </p:cNvPr>
          <p:cNvSpPr txBox="1">
            <a:spLocks/>
          </p:cNvSpPr>
          <p:nvPr/>
        </p:nvSpPr>
        <p:spPr>
          <a:xfrm>
            <a:off x="567343" y="178139"/>
            <a:ext cx="11377720" cy="1055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2400" b="1">
                <a:solidFill>
                  <a:schemeClr val="bg1"/>
                </a:solidFill>
              </a:rPr>
              <a:t>Topic II - Interactive access to data under the European Climate Risk Assessment </a:t>
            </a:r>
            <a:endParaRPr lang="en-DK" sz="2400" b="1">
              <a:solidFill>
                <a:schemeClr val="bg1"/>
              </a:solidFill>
            </a:endParaRPr>
          </a:p>
        </p:txBody>
      </p:sp>
      <p:sp>
        <p:nvSpPr>
          <p:cNvPr id="6" name="TextBox 5">
            <a:extLst>
              <a:ext uri="{FF2B5EF4-FFF2-40B4-BE49-F238E27FC236}">
                <a16:creationId xmlns:a16="http://schemas.microsoft.com/office/drawing/2014/main" id="{07340C9F-176D-D293-C4B8-D8E60F7CE8A2}"/>
              </a:ext>
            </a:extLst>
          </p:cNvPr>
          <p:cNvSpPr txBox="1"/>
          <p:nvPr/>
        </p:nvSpPr>
        <p:spPr>
          <a:xfrm>
            <a:off x="804334" y="1209488"/>
            <a:ext cx="3713345" cy="1569660"/>
          </a:xfrm>
          <a:prstGeom prst="rect">
            <a:avLst/>
          </a:prstGeom>
          <a:noFill/>
        </p:spPr>
        <p:txBody>
          <a:bodyPr wrap="square" lIns="91440" tIns="45720" rIns="91440" bIns="45720" rtlCol="0" anchor="t">
            <a:spAutoFit/>
          </a:bodyPr>
          <a:lstStyle/>
          <a:p>
            <a:r>
              <a:rPr lang="en-US" sz="2000" b="1">
                <a:solidFill>
                  <a:srgbClr val="002060"/>
                </a:solidFill>
              </a:rPr>
              <a:t>Interactive tools to explore major climate risks and impact drivers</a:t>
            </a:r>
            <a:endParaRPr lang="en-US" sz="2000"/>
          </a:p>
          <a:p>
            <a:endParaRPr lang="en-US" sz="2000"/>
          </a:p>
          <a:p>
            <a:endParaRPr lang="en-US"/>
          </a:p>
          <a:p>
            <a:endParaRPr lang="en-US"/>
          </a:p>
        </p:txBody>
      </p:sp>
      <p:grpSp>
        <p:nvGrpSpPr>
          <p:cNvPr id="12" name="Group 11">
            <a:extLst>
              <a:ext uri="{FF2B5EF4-FFF2-40B4-BE49-F238E27FC236}">
                <a16:creationId xmlns:a16="http://schemas.microsoft.com/office/drawing/2014/main" id="{B002F505-F7A2-96C8-2434-104A93DD98FB}"/>
              </a:ext>
            </a:extLst>
          </p:cNvPr>
          <p:cNvGrpSpPr/>
          <p:nvPr/>
        </p:nvGrpSpPr>
        <p:grpSpPr>
          <a:xfrm>
            <a:off x="4754670" y="1084133"/>
            <a:ext cx="6554622" cy="4939449"/>
            <a:chOff x="4517679" y="1084133"/>
            <a:chExt cx="6554622" cy="4939449"/>
          </a:xfrm>
        </p:grpSpPr>
        <p:pic>
          <p:nvPicPr>
            <p:cNvPr id="4" name="Picture 3">
              <a:extLst>
                <a:ext uri="{FF2B5EF4-FFF2-40B4-BE49-F238E27FC236}">
                  <a16:creationId xmlns:a16="http://schemas.microsoft.com/office/drawing/2014/main" id="{ABB53516-FD9C-7CC0-892F-6B87D633AD4E}"/>
                </a:ext>
              </a:extLst>
            </p:cNvPr>
            <p:cNvPicPr>
              <a:picLocks noChangeAspect="1"/>
            </p:cNvPicPr>
            <p:nvPr/>
          </p:nvPicPr>
          <p:blipFill rotWithShape="1">
            <a:blip r:embed="rId3"/>
            <a:srcRect l="18805" r="19610"/>
            <a:stretch/>
          </p:blipFill>
          <p:spPr>
            <a:xfrm>
              <a:off x="4517680" y="1084133"/>
              <a:ext cx="6554621" cy="489029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6D719E7-A3E7-A6EB-809C-362783AA6957}"/>
                </a:ext>
              </a:extLst>
            </p:cNvPr>
            <p:cNvPicPr>
              <a:picLocks noChangeAspect="1"/>
            </p:cNvPicPr>
            <p:nvPr/>
          </p:nvPicPr>
          <p:blipFill>
            <a:blip r:embed="rId4"/>
            <a:stretch>
              <a:fillRect/>
            </a:stretch>
          </p:blipFill>
          <p:spPr>
            <a:xfrm>
              <a:off x="4517679" y="3587750"/>
              <a:ext cx="6550566" cy="2435832"/>
            </a:xfrm>
            <a:prstGeom prst="rect">
              <a:avLst/>
            </a:prstGeom>
          </p:spPr>
        </p:pic>
        <p:sp>
          <p:nvSpPr>
            <p:cNvPr id="8" name="Rectangle 7">
              <a:extLst>
                <a:ext uri="{FF2B5EF4-FFF2-40B4-BE49-F238E27FC236}">
                  <a16:creationId xmlns:a16="http://schemas.microsoft.com/office/drawing/2014/main" id="{C3DEA5C6-3A70-EC1E-F61E-1F2A953335B1}"/>
                </a:ext>
              </a:extLst>
            </p:cNvPr>
            <p:cNvSpPr/>
            <p:nvPr/>
          </p:nvSpPr>
          <p:spPr>
            <a:xfrm>
              <a:off x="9299741" y="3714867"/>
              <a:ext cx="1711943" cy="218159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3733884233"/>
      </p:ext>
    </p:extLst>
  </p:cSld>
  <p:clrMapOvr>
    <a:masterClrMapping/>
  </p:clrMapOvr>
</p:sld>
</file>

<file path=ppt/theme/theme1.xml><?xml version="1.0" encoding="utf-8"?>
<a:theme xmlns:a="http://schemas.openxmlformats.org/drawingml/2006/main" name="16_Sec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8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3" id="{68CCF21B-96FD-431F-ADED-E1B875AFF9E2}" vid="{E2838E86-8E0D-4868-947F-EE199F755E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369e19d-afd5-4c4b-9359-05565a9e7a6e">
      <Terms xmlns="http://schemas.microsoft.com/office/infopath/2007/PartnerControls"/>
    </lcf76f155ced4ddcb4097134ff3c332f>
    <TaxCatchAll xmlns="f8a86d88-0edf-469b-b6c3-17028e86f05a" xsi:nil="true"/>
    <SharedWithUsers xmlns="f8a86d88-0edf-469b-b6c3-17028e86f05a">
      <UserInfo>
        <DisplayName>Karolina Wojciechowska</DisplayName>
        <AccountId>209</AccountId>
        <AccountType/>
      </UserInfo>
      <UserInfo>
        <DisplayName>Andreea-Alexandra Florea</DisplayName>
        <AccountId>167</AccountId>
        <AccountType/>
      </UserInfo>
      <UserInfo>
        <DisplayName>Kati Mattern</DisplayName>
        <AccountId>51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D721CA0A481E48AE89AA8256F3CCEC" ma:contentTypeVersion="15" ma:contentTypeDescription="Create a new document." ma:contentTypeScope="" ma:versionID="bd028ab670864450fb863fd20407e1d7">
  <xsd:schema xmlns:xsd="http://www.w3.org/2001/XMLSchema" xmlns:xs="http://www.w3.org/2001/XMLSchema" xmlns:p="http://schemas.microsoft.com/office/2006/metadata/properties" xmlns:ns2="2369e19d-afd5-4c4b-9359-05565a9e7a6e" xmlns:ns3="f8a86d88-0edf-469b-b6c3-17028e86f05a" targetNamespace="http://schemas.microsoft.com/office/2006/metadata/properties" ma:root="true" ma:fieldsID="f53380455910df7f3e7641925b2ef653" ns2:_="" ns3:_="">
    <xsd:import namespace="2369e19d-afd5-4c4b-9359-05565a9e7a6e"/>
    <xsd:import namespace="f8a86d88-0edf-469b-b6c3-17028e86f05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9e19d-afd5-4c4b-9359-05565a9e7a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de42cbc-566b-46c9-aea5-a71cdcd36d8f"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86d88-0edf-469b-b6c3-17028e86f05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fd66e37-5ef7-443f-8503-04e3721f6314}" ma:internalName="TaxCatchAll" ma:showField="CatchAllData" ma:web="f8a86d88-0edf-469b-b6c3-17028e86f05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80D155-6F8D-4D9F-86C2-CF8ADF7D161C}">
  <ds:schemaRefs>
    <ds:schemaRef ds:uri="f8a86d88-0edf-469b-b6c3-17028e86f05a"/>
    <ds:schemaRef ds:uri="http://schemas.microsoft.com/office/2006/documentManagement/types"/>
    <ds:schemaRef ds:uri="http://purl.org/dc/dcmitype/"/>
    <ds:schemaRef ds:uri="http://purl.org/dc/terms/"/>
    <ds:schemaRef ds:uri="http://schemas.microsoft.com/office/2006/metadata/properties"/>
    <ds:schemaRef ds:uri="http://schemas.openxmlformats.org/package/2006/metadata/core-properties"/>
    <ds:schemaRef ds:uri="2369e19d-afd5-4c4b-9359-05565a9e7a6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16CEE2D7-46F0-40A4-8E7C-B3A63485262E}">
  <ds:schemaRefs>
    <ds:schemaRef ds:uri="2369e19d-afd5-4c4b-9359-05565a9e7a6e"/>
    <ds:schemaRef ds:uri="f8a86d88-0edf-469b-b6c3-17028e86f0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F59BFD-6514-48C7-BB24-AD20AA0EA5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2960</Words>
  <Application>Microsoft Office PowerPoint</Application>
  <PresentationFormat>Widescreen</PresentationFormat>
  <Paragraphs>430</Paragraphs>
  <Slides>43</Slides>
  <Notes>38</Notes>
  <HiddenSlides>0</HiddenSlides>
  <MMClips>0</MMClips>
  <ScaleCrop>false</ScaleCrop>
  <HeadingPairs>
    <vt:vector size="4" baseType="variant">
      <vt:variant>
        <vt:lpstr>Tema</vt:lpstr>
      </vt:variant>
      <vt:variant>
        <vt:i4>2</vt:i4>
      </vt:variant>
      <vt:variant>
        <vt:lpstr>Titoli diapositive</vt:lpstr>
      </vt:variant>
      <vt:variant>
        <vt:i4>43</vt:i4>
      </vt:variant>
    </vt:vector>
  </HeadingPairs>
  <TitlesOfParts>
    <vt:vector size="45" baseType="lpstr">
      <vt:lpstr>16_Sections</vt:lpstr>
      <vt:lpstr>28_Sections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 Mattern</dc:creator>
  <cp:lastModifiedBy>Kati Mattern</cp:lastModifiedBy>
  <cp:revision>2</cp:revision>
  <cp:lastPrinted>2024-06-26T07:18:48Z</cp:lastPrinted>
  <dcterms:created xsi:type="dcterms:W3CDTF">2021-09-06T10:58:12Z</dcterms:created>
  <dcterms:modified xsi:type="dcterms:W3CDTF">2024-07-16T15:28:33Z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0x010100E7D721CA0A481E48AE89AA8256F3CCEC</vt:lpwstr>
  </property>
  <property fmtid="{D5CDD505-2E9C-101B-9397-08002B2CF9AE}" pid="3" name="MediaServiceImageTags">
    <vt:lpwstr/>
  </property>
</Properties>
</file>